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9" r:id="rId4"/>
    <p:sldId id="265" r:id="rId5"/>
    <p:sldId id="262" r:id="rId6"/>
    <p:sldId id="266" r:id="rId7"/>
    <p:sldId id="263" r:id="rId8"/>
    <p:sldId id="261" r:id="rId9"/>
    <p:sldId id="267" r:id="rId10"/>
    <p:sldId id="268" r:id="rId11"/>
    <p:sldId id="270" r:id="rId12"/>
    <p:sldId id="271"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556E"/>
    <a:srgbClr val="29BFC9"/>
    <a:srgbClr val="63C6F7"/>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3969" autoAdjust="0"/>
  </p:normalViewPr>
  <p:slideViewPr>
    <p:cSldViewPr snapToGrid="0">
      <p:cViewPr>
        <p:scale>
          <a:sx n="50" d="100"/>
          <a:sy n="50" d="100"/>
        </p:scale>
        <p:origin x="-2100" y="-6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3" d="100"/>
          <a:sy n="83" d="100"/>
        </p:scale>
        <p:origin x="54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EC619-CEDB-544B-8EF1-89A73652436E}" type="datetimeFigureOut">
              <a:rPr lang="en-US" smtClean="0"/>
              <a:t>6/27/2018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9A7581-F129-DC41-8DDA-9E8E684E27A8}" type="slidenum">
              <a:rPr lang="en-US" smtClean="0"/>
              <a:t>‹#›</a:t>
            </a:fld>
            <a:endParaRPr lang="en-US"/>
          </a:p>
        </p:txBody>
      </p:sp>
    </p:spTree>
    <p:extLst>
      <p:ext uri="{BB962C8B-B14F-4D97-AF65-F5344CB8AC3E}">
        <p14:creationId xmlns:p14="http://schemas.microsoft.com/office/powerpoint/2010/main" val="640951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A7581-F129-DC41-8DDA-9E8E684E27A8}" type="slidenum">
              <a:rPr lang="en-US" smtClean="0"/>
              <a:t>1</a:t>
            </a:fld>
            <a:endParaRPr lang="en-US"/>
          </a:p>
        </p:txBody>
      </p:sp>
    </p:spTree>
    <p:extLst>
      <p:ext uri="{BB962C8B-B14F-4D97-AF65-F5344CB8AC3E}">
        <p14:creationId xmlns:p14="http://schemas.microsoft.com/office/powerpoint/2010/main" val="694794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A7581-F129-DC41-8DDA-9E8E684E27A8}" type="slidenum">
              <a:rPr lang="en-US" smtClean="0"/>
              <a:t>2</a:t>
            </a:fld>
            <a:endParaRPr lang="en-US"/>
          </a:p>
        </p:txBody>
      </p:sp>
    </p:spTree>
    <p:extLst>
      <p:ext uri="{BB962C8B-B14F-4D97-AF65-F5344CB8AC3E}">
        <p14:creationId xmlns:p14="http://schemas.microsoft.com/office/powerpoint/2010/main" val="1546371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A7581-F129-DC41-8DDA-9E8E684E27A8}" type="slidenum">
              <a:rPr lang="en-US" smtClean="0"/>
              <a:t>3</a:t>
            </a:fld>
            <a:endParaRPr lang="en-US"/>
          </a:p>
        </p:txBody>
      </p:sp>
    </p:spTree>
    <p:extLst>
      <p:ext uri="{BB962C8B-B14F-4D97-AF65-F5344CB8AC3E}">
        <p14:creationId xmlns:p14="http://schemas.microsoft.com/office/powerpoint/2010/main" val="1823316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A7581-F129-DC41-8DDA-9E8E684E27A8}" type="slidenum">
              <a:rPr lang="en-US" smtClean="0"/>
              <a:t>4</a:t>
            </a:fld>
            <a:endParaRPr lang="en-US"/>
          </a:p>
        </p:txBody>
      </p:sp>
    </p:spTree>
    <p:extLst>
      <p:ext uri="{BB962C8B-B14F-4D97-AF65-F5344CB8AC3E}">
        <p14:creationId xmlns:p14="http://schemas.microsoft.com/office/powerpoint/2010/main" val="1012704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99A7581-F129-DC41-8DDA-9E8E684E27A8}" type="slidenum">
              <a:rPr lang="en-US" smtClean="0"/>
              <a:t>5</a:t>
            </a:fld>
            <a:endParaRPr lang="en-US"/>
          </a:p>
        </p:txBody>
      </p:sp>
    </p:spTree>
    <p:extLst>
      <p:ext uri="{BB962C8B-B14F-4D97-AF65-F5344CB8AC3E}">
        <p14:creationId xmlns:p14="http://schemas.microsoft.com/office/powerpoint/2010/main" val="3128932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99A7581-F129-DC41-8DDA-9E8E684E27A8}" type="slidenum">
              <a:rPr lang="en-US" smtClean="0"/>
              <a:t>6</a:t>
            </a:fld>
            <a:endParaRPr lang="en-US"/>
          </a:p>
        </p:txBody>
      </p:sp>
    </p:spTree>
    <p:extLst>
      <p:ext uri="{BB962C8B-B14F-4D97-AF65-F5344CB8AC3E}">
        <p14:creationId xmlns:p14="http://schemas.microsoft.com/office/powerpoint/2010/main" val="1084701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A7581-F129-DC41-8DDA-9E8E684E27A8}" type="slidenum">
              <a:rPr lang="en-US" smtClean="0"/>
              <a:t>8</a:t>
            </a:fld>
            <a:endParaRPr lang="en-US"/>
          </a:p>
        </p:txBody>
      </p:sp>
    </p:spTree>
    <p:extLst>
      <p:ext uri="{BB962C8B-B14F-4D97-AF65-F5344CB8AC3E}">
        <p14:creationId xmlns:p14="http://schemas.microsoft.com/office/powerpoint/2010/main" val="860359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A7581-F129-DC41-8DDA-9E8E684E27A8}" type="slidenum">
              <a:rPr lang="en-US" smtClean="0"/>
              <a:t>9</a:t>
            </a:fld>
            <a:endParaRPr lang="en-US"/>
          </a:p>
        </p:txBody>
      </p:sp>
    </p:spTree>
    <p:extLst>
      <p:ext uri="{BB962C8B-B14F-4D97-AF65-F5344CB8AC3E}">
        <p14:creationId xmlns:p14="http://schemas.microsoft.com/office/powerpoint/2010/main" val="1817046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A7581-F129-DC41-8DDA-9E8E684E27A8}" type="slidenum">
              <a:rPr lang="en-US" smtClean="0"/>
              <a:t>11</a:t>
            </a:fld>
            <a:endParaRPr lang="en-US"/>
          </a:p>
        </p:txBody>
      </p:sp>
    </p:spTree>
    <p:extLst>
      <p:ext uri="{BB962C8B-B14F-4D97-AF65-F5344CB8AC3E}">
        <p14:creationId xmlns:p14="http://schemas.microsoft.com/office/powerpoint/2010/main" val="22256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6/27/2018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6/27/2018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6/27/2018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6/27/2018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B2C0F5C-893C-4594-AE93-C1D052E6C258}"/>
              </a:ext>
            </a:extLst>
          </p:cNvPr>
          <p:cNvSpPr>
            <a:spLocks noGrp="1"/>
          </p:cNvSpPr>
          <p:nvPr>
            <p:ph type="title"/>
          </p:nvPr>
        </p:nvSpPr>
        <p:spPr>
          <a:xfrm>
            <a:off x="0" y="-1"/>
            <a:ext cx="12192000" cy="4518992"/>
          </a:xfrm>
          <a:solidFill>
            <a:srgbClr val="13556E"/>
          </a:solidFill>
        </p:spPr>
        <p:txBody>
          <a:bodyPr/>
          <a:lstStyle/>
          <a:p>
            <a:pPr algn="ctr"/>
            <a:r>
              <a:rPr lang="en-IN" b="0" dirty="0">
                <a:latin typeface="Dubai" panose="020B0503030403030204" pitchFamily="34" charset="-78"/>
                <a:ea typeface="Batang" panose="02030600000101010101" pitchFamily="18" charset="-127"/>
                <a:cs typeface="Dubai" panose="020B0503030403030204" pitchFamily="34" charset="-78"/>
              </a:rPr>
              <a:t>DoT Notification on Machine to Machine (M2M) Communication &amp; Internet of Things</a:t>
            </a:r>
            <a:br>
              <a:rPr lang="en-IN" b="0" dirty="0">
                <a:latin typeface="Dubai" panose="020B0503030403030204" pitchFamily="34" charset="-78"/>
                <a:ea typeface="Batang" panose="02030600000101010101" pitchFamily="18" charset="-127"/>
                <a:cs typeface="Dubai" panose="020B0503030403030204" pitchFamily="34" charset="-78"/>
              </a:rPr>
            </a:br>
            <a:r>
              <a:rPr lang="en-IN" b="0" dirty="0">
                <a:latin typeface="Dubai" panose="020B0503030403030204" pitchFamily="34" charset="-78"/>
                <a:ea typeface="Batang" panose="02030600000101010101" pitchFamily="18" charset="-127"/>
                <a:cs typeface="Dubai" panose="020B0503030403030204" pitchFamily="34" charset="-78"/>
              </a:rPr>
              <a:t/>
            </a:r>
            <a:br>
              <a:rPr lang="en-IN" b="0" dirty="0">
                <a:latin typeface="Dubai" panose="020B0503030403030204" pitchFamily="34" charset="-78"/>
                <a:ea typeface="Batang" panose="02030600000101010101" pitchFamily="18" charset="-127"/>
                <a:cs typeface="Dubai" panose="020B0503030403030204" pitchFamily="34" charset="-78"/>
              </a:rPr>
            </a:br>
            <a:r>
              <a:rPr lang="en-IN" b="0" dirty="0">
                <a:latin typeface="Dubai" panose="020B0503030403030204" pitchFamily="34" charset="-78"/>
                <a:ea typeface="Batang" panose="02030600000101010101" pitchFamily="18" charset="-127"/>
                <a:cs typeface="Dubai" panose="020B0503030403030204" pitchFamily="34" charset="-78"/>
              </a:rPr>
              <a:t/>
            </a:r>
            <a:br>
              <a:rPr lang="en-IN" b="0" dirty="0">
                <a:latin typeface="Dubai" panose="020B0503030403030204" pitchFamily="34" charset="-78"/>
                <a:ea typeface="Batang" panose="02030600000101010101" pitchFamily="18" charset="-127"/>
                <a:cs typeface="Dubai" panose="020B0503030403030204" pitchFamily="34" charset="-78"/>
              </a:rPr>
            </a:br>
            <a:endParaRPr lang="en-IN" b="0" dirty="0">
              <a:latin typeface="Dubai" panose="020B0503030403030204" pitchFamily="34" charset="-78"/>
              <a:ea typeface="Batang" panose="02030600000101010101" pitchFamily="18" charset="-127"/>
              <a:cs typeface="Dubai" panose="020B0503030403030204" pitchFamily="34" charset="-78"/>
            </a:endParaRPr>
          </a:p>
        </p:txBody>
      </p:sp>
      <p:pic>
        <p:nvPicPr>
          <p:cNvPr id="31" name="Content Placeholder 30">
            <a:extLst>
              <a:ext uri="{FF2B5EF4-FFF2-40B4-BE49-F238E27FC236}">
                <a16:creationId xmlns:a16="http://schemas.microsoft.com/office/drawing/2014/main" xmlns="" id="{2CED315F-9076-4796-8130-E0507F2F8B7C}"/>
              </a:ext>
            </a:extLst>
          </p:cNvPr>
          <p:cNvPicPr>
            <a:picLocks noGrp="1" noChangeAspect="1"/>
          </p:cNvPicPr>
          <p:nvPr>
            <p:ph idx="1"/>
          </p:nvPr>
        </p:nvPicPr>
        <p:blipFill>
          <a:blip r:embed="rId3"/>
          <a:stretch>
            <a:fillRect/>
          </a:stretch>
        </p:blipFill>
        <p:spPr>
          <a:xfrm>
            <a:off x="2865119" y="5029200"/>
            <a:ext cx="7269481" cy="1485899"/>
          </a:xfrm>
        </p:spPr>
      </p:pic>
    </p:spTree>
    <p:extLst>
      <p:ext uri="{BB962C8B-B14F-4D97-AF65-F5344CB8AC3E}">
        <p14:creationId xmlns:p14="http://schemas.microsoft.com/office/powerpoint/2010/main" val="1641243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8AB2A1-1D0D-45A0-ACF7-60C9EB98911D}"/>
              </a:ext>
            </a:extLst>
          </p:cNvPr>
          <p:cNvSpPr/>
          <p:nvPr/>
        </p:nvSpPr>
        <p:spPr>
          <a:xfrm>
            <a:off x="0" y="6105379"/>
            <a:ext cx="12192000" cy="752622"/>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itle 7">
            <a:extLst>
              <a:ext uri="{FF2B5EF4-FFF2-40B4-BE49-F238E27FC236}">
                <a16:creationId xmlns:a16="http://schemas.microsoft.com/office/drawing/2014/main" xmlns="" id="{074495F5-E097-445B-8102-48801A8CE08E}"/>
              </a:ext>
            </a:extLst>
          </p:cNvPr>
          <p:cNvSpPr>
            <a:spLocks noGrp="1"/>
          </p:cNvSpPr>
          <p:nvPr>
            <p:ph type="title"/>
          </p:nvPr>
        </p:nvSpPr>
        <p:spPr>
          <a:xfrm>
            <a:off x="810001" y="653021"/>
            <a:ext cx="10571998" cy="172279"/>
          </a:xfrm>
        </p:spPr>
        <p:txBody>
          <a:bodyPr/>
          <a:lstStyle/>
          <a:p>
            <a:pPr algn="ctr"/>
            <a:r>
              <a:rPr lang="en-IN" dirty="0">
                <a:solidFill>
                  <a:srgbClr val="13556E"/>
                </a:solidFill>
                <a:latin typeface="Dubai" panose="020B0503030403030204" pitchFamily="34" charset="-78"/>
                <a:cs typeface="Dubai" panose="020B0503030403030204" pitchFamily="34" charset="-78"/>
              </a:rPr>
              <a:t>Limits on number of SIMs</a:t>
            </a:r>
          </a:p>
        </p:txBody>
      </p:sp>
      <p:pic>
        <p:nvPicPr>
          <p:cNvPr id="6" name="Content Placeholder 5">
            <a:extLst>
              <a:ext uri="{FF2B5EF4-FFF2-40B4-BE49-F238E27FC236}">
                <a16:creationId xmlns:a16="http://schemas.microsoft.com/office/drawing/2014/main" xmlns="" id="{9EB14312-B64B-4546-A489-01CB5025AFD8}"/>
              </a:ext>
            </a:extLst>
          </p:cNvPr>
          <p:cNvPicPr>
            <a:picLocks noGrp="1" noChangeAspect="1"/>
          </p:cNvPicPr>
          <p:nvPr>
            <p:ph sz="half" idx="2"/>
          </p:nvPr>
        </p:nvPicPr>
        <p:blipFill>
          <a:blip r:embed="rId2"/>
          <a:stretch>
            <a:fillRect/>
          </a:stretch>
        </p:blipFill>
        <p:spPr>
          <a:xfrm>
            <a:off x="0" y="6105378"/>
            <a:ext cx="3052689" cy="800091"/>
          </a:xfrm>
        </p:spPr>
      </p:pic>
      <p:sp>
        <p:nvSpPr>
          <p:cNvPr id="12" name="Content Placeholder 11">
            <a:extLst>
              <a:ext uri="{FF2B5EF4-FFF2-40B4-BE49-F238E27FC236}">
                <a16:creationId xmlns:a16="http://schemas.microsoft.com/office/drawing/2014/main" xmlns="" id="{36AB7D0A-72EE-4F52-8F34-78B9971AC983}"/>
              </a:ext>
            </a:extLst>
          </p:cNvPr>
          <p:cNvSpPr>
            <a:spLocks noGrp="1"/>
          </p:cNvSpPr>
          <p:nvPr>
            <p:ph sz="quarter" idx="4"/>
          </p:nvPr>
        </p:nvSpPr>
        <p:spPr>
          <a:xfrm>
            <a:off x="617844" y="1299800"/>
            <a:ext cx="10571998" cy="5605669"/>
          </a:xfrm>
        </p:spPr>
        <p:txBody>
          <a:bodyPr>
            <a:normAutofit/>
          </a:bodyPr>
          <a:lstStyle/>
          <a:p>
            <a:pPr algn="just"/>
            <a:endParaRPr lang="en-IN" sz="2000" dirty="0">
              <a:solidFill>
                <a:srgbClr val="29BFC9"/>
              </a:solidFill>
            </a:endParaRPr>
          </a:p>
          <a:p>
            <a:pPr algn="just">
              <a:spcAft>
                <a:spcPts val="900"/>
              </a:spcAft>
              <a:buClr>
                <a:srgbClr val="13556E"/>
              </a:buClr>
            </a:pPr>
            <a:r>
              <a:rPr lang="en-IN" sz="2200" dirty="0">
                <a:solidFill>
                  <a:srgbClr val="13556E"/>
                </a:solidFill>
              </a:rPr>
              <a:t>Normally, individual users permitted to have only 9 mobile connections. This was a roadblock to M2M industry. </a:t>
            </a:r>
          </a:p>
          <a:p>
            <a:pPr algn="just">
              <a:spcAft>
                <a:spcPts val="900"/>
              </a:spcAft>
              <a:buClr>
                <a:srgbClr val="13556E"/>
              </a:buClr>
            </a:pPr>
            <a:r>
              <a:rPr lang="en-IN" sz="2200" dirty="0">
                <a:solidFill>
                  <a:srgbClr val="13556E"/>
                </a:solidFill>
              </a:rPr>
              <a:t>Notification now allows an individual user to have 9 additional M2M SIMs, in addition to the existing limit of 9 regular SIMs.</a:t>
            </a:r>
          </a:p>
          <a:p>
            <a:pPr algn="just">
              <a:spcAft>
                <a:spcPts val="900"/>
              </a:spcAft>
              <a:buClr>
                <a:srgbClr val="13556E"/>
              </a:buClr>
            </a:pPr>
            <a:r>
              <a:rPr lang="en-IN" sz="2200" dirty="0">
                <a:solidFill>
                  <a:srgbClr val="13556E"/>
                </a:solidFill>
              </a:rPr>
              <a:t>However, no increase in number of SIMs for Assam, Jammu &amp; Kashmir and North East. For these states, existing DoT guidelines on number of SIMs include M2M SIMs as well.</a:t>
            </a:r>
          </a:p>
        </p:txBody>
      </p:sp>
      <p:sp>
        <p:nvSpPr>
          <p:cNvPr id="7" name="Rectangle 6">
            <a:extLst>
              <a:ext uri="{FF2B5EF4-FFF2-40B4-BE49-F238E27FC236}">
                <a16:creationId xmlns:a16="http://schemas.microsoft.com/office/drawing/2014/main" xmlns="" id="{ED8E2202-6211-42B9-A51F-62036EE7CEE7}"/>
              </a:ext>
            </a:extLst>
          </p:cNvPr>
          <p:cNvSpPr/>
          <p:nvPr/>
        </p:nvSpPr>
        <p:spPr>
          <a:xfrm>
            <a:off x="5565913" y="996087"/>
            <a:ext cx="675861" cy="504000"/>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6</a:t>
            </a:r>
          </a:p>
        </p:txBody>
      </p:sp>
    </p:spTree>
    <p:extLst>
      <p:ext uri="{BB962C8B-B14F-4D97-AF65-F5344CB8AC3E}">
        <p14:creationId xmlns:p14="http://schemas.microsoft.com/office/powerpoint/2010/main" val="772064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8AB2A1-1D0D-45A0-ACF7-60C9EB98911D}"/>
              </a:ext>
            </a:extLst>
          </p:cNvPr>
          <p:cNvSpPr/>
          <p:nvPr/>
        </p:nvSpPr>
        <p:spPr>
          <a:xfrm>
            <a:off x="0" y="6105379"/>
            <a:ext cx="12192000" cy="752622"/>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itle 7">
            <a:extLst>
              <a:ext uri="{FF2B5EF4-FFF2-40B4-BE49-F238E27FC236}">
                <a16:creationId xmlns:a16="http://schemas.microsoft.com/office/drawing/2014/main" xmlns="" id="{074495F5-E097-445B-8102-48801A8CE08E}"/>
              </a:ext>
            </a:extLst>
          </p:cNvPr>
          <p:cNvSpPr>
            <a:spLocks noGrp="1"/>
          </p:cNvSpPr>
          <p:nvPr>
            <p:ph type="title"/>
          </p:nvPr>
        </p:nvSpPr>
        <p:spPr>
          <a:xfrm>
            <a:off x="810001" y="653021"/>
            <a:ext cx="10571998" cy="172279"/>
          </a:xfrm>
        </p:spPr>
        <p:txBody>
          <a:bodyPr/>
          <a:lstStyle/>
          <a:p>
            <a:pPr algn="ctr"/>
            <a:r>
              <a:rPr lang="en-IN" dirty="0">
                <a:solidFill>
                  <a:srgbClr val="13556E"/>
                </a:solidFill>
                <a:latin typeface="Dubai" panose="020B0503030403030204" pitchFamily="34" charset="-78"/>
                <a:cs typeface="Dubai" panose="020B0503030403030204" pitchFamily="34" charset="-78"/>
              </a:rPr>
              <a:t>Embedded SIMs</a:t>
            </a:r>
          </a:p>
        </p:txBody>
      </p:sp>
      <p:pic>
        <p:nvPicPr>
          <p:cNvPr id="6" name="Content Placeholder 5">
            <a:extLst>
              <a:ext uri="{FF2B5EF4-FFF2-40B4-BE49-F238E27FC236}">
                <a16:creationId xmlns:a16="http://schemas.microsoft.com/office/drawing/2014/main" xmlns="" id="{9EB14312-B64B-4546-A489-01CB5025AFD8}"/>
              </a:ext>
            </a:extLst>
          </p:cNvPr>
          <p:cNvPicPr>
            <a:picLocks noGrp="1" noChangeAspect="1"/>
          </p:cNvPicPr>
          <p:nvPr>
            <p:ph sz="half" idx="2"/>
          </p:nvPr>
        </p:nvPicPr>
        <p:blipFill>
          <a:blip r:embed="rId3"/>
          <a:stretch>
            <a:fillRect/>
          </a:stretch>
        </p:blipFill>
        <p:spPr>
          <a:xfrm>
            <a:off x="0" y="6105378"/>
            <a:ext cx="3052689" cy="800091"/>
          </a:xfrm>
        </p:spPr>
      </p:pic>
      <p:sp>
        <p:nvSpPr>
          <p:cNvPr id="12" name="Content Placeholder 11">
            <a:extLst>
              <a:ext uri="{FF2B5EF4-FFF2-40B4-BE49-F238E27FC236}">
                <a16:creationId xmlns:a16="http://schemas.microsoft.com/office/drawing/2014/main" xmlns="" id="{36AB7D0A-72EE-4F52-8F34-78B9971AC983}"/>
              </a:ext>
            </a:extLst>
          </p:cNvPr>
          <p:cNvSpPr>
            <a:spLocks noGrp="1"/>
          </p:cNvSpPr>
          <p:nvPr>
            <p:ph sz="quarter" idx="4"/>
          </p:nvPr>
        </p:nvSpPr>
        <p:spPr>
          <a:xfrm>
            <a:off x="617844" y="929174"/>
            <a:ext cx="10571998" cy="5605669"/>
          </a:xfrm>
        </p:spPr>
        <p:txBody>
          <a:bodyPr>
            <a:normAutofit/>
          </a:bodyPr>
          <a:lstStyle/>
          <a:p>
            <a:pPr algn="just"/>
            <a:endParaRPr lang="en-IN" sz="2000" dirty="0">
              <a:solidFill>
                <a:srgbClr val="29BFC9"/>
              </a:solidFill>
            </a:endParaRPr>
          </a:p>
          <a:p>
            <a:pPr algn="just">
              <a:spcAft>
                <a:spcPts val="900"/>
              </a:spcAft>
              <a:buClr>
                <a:srgbClr val="13556E"/>
              </a:buClr>
            </a:pPr>
            <a:r>
              <a:rPr lang="en-IN" sz="2000" dirty="0">
                <a:solidFill>
                  <a:srgbClr val="13556E"/>
                </a:solidFill>
              </a:rPr>
              <a:t>Notification has, for the first time, permitted use of Embedded-Subscriber Identity Module (e-SIM) for M2M devices. E-SIMs may be of both single and multiple profile configurations. </a:t>
            </a:r>
          </a:p>
          <a:p>
            <a:pPr algn="just">
              <a:spcAft>
                <a:spcPts val="900"/>
              </a:spcAft>
              <a:buClr>
                <a:srgbClr val="13556E"/>
              </a:buClr>
            </a:pPr>
            <a:r>
              <a:rPr lang="en-IN" sz="2000" dirty="0">
                <a:solidFill>
                  <a:srgbClr val="13556E"/>
                </a:solidFill>
              </a:rPr>
              <a:t>E-SIMs required to have Over the Air (OTA) subscription update facility, as per the Global Specifications and Standards (GSMA).</a:t>
            </a:r>
          </a:p>
          <a:p>
            <a:pPr algn="just">
              <a:spcAft>
                <a:spcPts val="900"/>
              </a:spcAft>
              <a:buClr>
                <a:srgbClr val="13556E"/>
              </a:buClr>
            </a:pPr>
            <a:r>
              <a:rPr lang="en-IN" sz="2000" dirty="0">
                <a:solidFill>
                  <a:srgbClr val="13556E"/>
                </a:solidFill>
              </a:rPr>
              <a:t>To facilitate Mobile Number Portability (MNP) and to avoid Telco Lock-in, the Telecom Service provider can update profiles as per GSMA via OTA.</a:t>
            </a:r>
          </a:p>
          <a:p>
            <a:pPr algn="just">
              <a:spcAft>
                <a:spcPts val="900"/>
              </a:spcAft>
              <a:buClr>
                <a:srgbClr val="13556E"/>
              </a:buClr>
            </a:pPr>
            <a:r>
              <a:rPr lang="en-IN" sz="2000" dirty="0">
                <a:solidFill>
                  <a:srgbClr val="13556E"/>
                </a:solidFill>
              </a:rPr>
              <a:t>Responsibility of The Telecom Service Provider to ensure:</a:t>
            </a:r>
          </a:p>
          <a:p>
            <a:pPr lvl="1" algn="just">
              <a:buFont typeface="Wingdings" panose="05000000000000000000" pitchFamily="2" charset="2"/>
              <a:buChar char="Ø"/>
            </a:pPr>
            <a:r>
              <a:rPr lang="en-IN" sz="2000" dirty="0">
                <a:solidFill>
                  <a:srgbClr val="29BFC9"/>
                </a:solidFill>
              </a:rPr>
              <a:t>reasonable steps are taken to make sure that M2M Service Provider does not tamper with the e-SIM while embedding it; </a:t>
            </a:r>
          </a:p>
          <a:p>
            <a:pPr lvl="1" algn="just">
              <a:buFont typeface="Wingdings" panose="05000000000000000000" pitchFamily="2" charset="2"/>
              <a:buChar char="Ø"/>
            </a:pPr>
            <a:r>
              <a:rPr lang="en-IN" sz="2000" dirty="0">
                <a:solidFill>
                  <a:srgbClr val="29BFC9"/>
                </a:solidFill>
              </a:rPr>
              <a:t>it fulfils all Security conditions (including Lawful Interception &amp; Monitoring) in respect of such e-SIMs.</a:t>
            </a:r>
          </a:p>
        </p:txBody>
      </p:sp>
      <p:sp>
        <p:nvSpPr>
          <p:cNvPr id="7" name="Rectangle 6">
            <a:extLst>
              <a:ext uri="{FF2B5EF4-FFF2-40B4-BE49-F238E27FC236}">
                <a16:creationId xmlns:a16="http://schemas.microsoft.com/office/drawing/2014/main" xmlns="" id="{ED8E2202-6211-42B9-A51F-62036EE7CEE7}"/>
              </a:ext>
            </a:extLst>
          </p:cNvPr>
          <p:cNvSpPr/>
          <p:nvPr/>
        </p:nvSpPr>
        <p:spPr>
          <a:xfrm>
            <a:off x="5565913" y="839972"/>
            <a:ext cx="675861" cy="504000"/>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7</a:t>
            </a:r>
          </a:p>
        </p:txBody>
      </p:sp>
    </p:spTree>
    <p:extLst>
      <p:ext uri="{BB962C8B-B14F-4D97-AF65-F5344CB8AC3E}">
        <p14:creationId xmlns:p14="http://schemas.microsoft.com/office/powerpoint/2010/main" val="24335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8AB2A1-1D0D-45A0-ACF7-60C9EB98911D}"/>
              </a:ext>
            </a:extLst>
          </p:cNvPr>
          <p:cNvSpPr/>
          <p:nvPr/>
        </p:nvSpPr>
        <p:spPr>
          <a:xfrm>
            <a:off x="0" y="6105379"/>
            <a:ext cx="12192000" cy="752622"/>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itle 7">
            <a:extLst>
              <a:ext uri="{FF2B5EF4-FFF2-40B4-BE49-F238E27FC236}">
                <a16:creationId xmlns:a16="http://schemas.microsoft.com/office/drawing/2014/main" xmlns="" id="{074495F5-E097-445B-8102-48801A8CE08E}"/>
              </a:ext>
            </a:extLst>
          </p:cNvPr>
          <p:cNvSpPr>
            <a:spLocks noGrp="1"/>
          </p:cNvSpPr>
          <p:nvPr>
            <p:ph type="title"/>
          </p:nvPr>
        </p:nvSpPr>
        <p:spPr>
          <a:xfrm>
            <a:off x="810001" y="149051"/>
            <a:ext cx="10571998" cy="701314"/>
          </a:xfrm>
        </p:spPr>
        <p:txBody>
          <a:bodyPr/>
          <a:lstStyle/>
          <a:p>
            <a:pPr algn="ctr"/>
            <a:r>
              <a:rPr lang="en-IN" dirty="0">
                <a:solidFill>
                  <a:srgbClr val="13556E"/>
                </a:solidFill>
                <a:latin typeface="Dubai" panose="020B0503030403030204" pitchFamily="34" charset="-78"/>
                <a:cs typeface="Dubai" panose="020B0503030403030204" pitchFamily="34" charset="-78"/>
              </a:rPr>
              <a:t>Our comments</a:t>
            </a:r>
          </a:p>
        </p:txBody>
      </p:sp>
      <p:pic>
        <p:nvPicPr>
          <p:cNvPr id="6" name="Content Placeholder 5">
            <a:extLst>
              <a:ext uri="{FF2B5EF4-FFF2-40B4-BE49-F238E27FC236}">
                <a16:creationId xmlns:a16="http://schemas.microsoft.com/office/drawing/2014/main" xmlns="" id="{9EB14312-B64B-4546-A489-01CB5025AFD8}"/>
              </a:ext>
            </a:extLst>
          </p:cNvPr>
          <p:cNvPicPr>
            <a:picLocks noGrp="1" noChangeAspect="1"/>
          </p:cNvPicPr>
          <p:nvPr>
            <p:ph sz="half" idx="2"/>
          </p:nvPr>
        </p:nvPicPr>
        <p:blipFill>
          <a:blip r:embed="rId2"/>
          <a:stretch>
            <a:fillRect/>
          </a:stretch>
        </p:blipFill>
        <p:spPr>
          <a:xfrm>
            <a:off x="0" y="6105378"/>
            <a:ext cx="3052689" cy="800091"/>
          </a:xfrm>
        </p:spPr>
      </p:pic>
      <p:sp>
        <p:nvSpPr>
          <p:cNvPr id="12" name="Content Placeholder 11">
            <a:extLst>
              <a:ext uri="{FF2B5EF4-FFF2-40B4-BE49-F238E27FC236}">
                <a16:creationId xmlns:a16="http://schemas.microsoft.com/office/drawing/2014/main" xmlns="" id="{36AB7D0A-72EE-4F52-8F34-78B9971AC983}"/>
              </a:ext>
            </a:extLst>
          </p:cNvPr>
          <p:cNvSpPr>
            <a:spLocks noGrp="1"/>
          </p:cNvSpPr>
          <p:nvPr>
            <p:ph sz="quarter" idx="4"/>
          </p:nvPr>
        </p:nvSpPr>
        <p:spPr>
          <a:xfrm>
            <a:off x="810001" y="499709"/>
            <a:ext cx="10571998" cy="5605669"/>
          </a:xfrm>
        </p:spPr>
        <p:txBody>
          <a:bodyPr>
            <a:normAutofit fontScale="92500" lnSpcReduction="10000"/>
          </a:bodyPr>
          <a:lstStyle/>
          <a:p>
            <a:pPr algn="just"/>
            <a:endParaRPr lang="en-IN" sz="2000" dirty="0">
              <a:solidFill>
                <a:srgbClr val="29BFC9"/>
              </a:solidFill>
            </a:endParaRPr>
          </a:p>
          <a:p>
            <a:pPr algn="just">
              <a:spcAft>
                <a:spcPts val="900"/>
              </a:spcAft>
              <a:buClr>
                <a:srgbClr val="13556E"/>
              </a:buClr>
            </a:pPr>
            <a:r>
              <a:rPr lang="en-IN" sz="2000" dirty="0">
                <a:solidFill>
                  <a:srgbClr val="13556E"/>
                </a:solidFill>
              </a:rPr>
              <a:t>This is the first notification by DoT regulating M2M SIMs. Although there is still much to be done while evolving a regulatory framework for these evolving technologies, this step will significantly boost M2M industry in India.</a:t>
            </a:r>
          </a:p>
          <a:p>
            <a:pPr algn="just">
              <a:spcAft>
                <a:spcPts val="900"/>
              </a:spcAft>
              <a:buClr>
                <a:srgbClr val="13556E"/>
              </a:buClr>
            </a:pPr>
            <a:r>
              <a:rPr lang="en-IN" sz="2000" dirty="0">
                <a:solidFill>
                  <a:srgbClr val="13556E"/>
                </a:solidFill>
              </a:rPr>
              <a:t>Notification addresses concepts such as transferability of SIMs, embedded SIMs  and different KYC requirements for M2M SIMs. These issues </a:t>
            </a:r>
            <a:r>
              <a:rPr lang="en-IN" sz="2000">
                <a:solidFill>
                  <a:srgbClr val="13556E"/>
                </a:solidFill>
              </a:rPr>
              <a:t>were proving to be </a:t>
            </a:r>
            <a:r>
              <a:rPr lang="en-IN" sz="2000" dirty="0">
                <a:solidFill>
                  <a:srgbClr val="13556E"/>
                </a:solidFill>
              </a:rPr>
              <a:t>roadblocks to development of M2M industries in India.</a:t>
            </a:r>
          </a:p>
          <a:p>
            <a:pPr algn="just">
              <a:spcAft>
                <a:spcPts val="900"/>
              </a:spcAft>
              <a:buClr>
                <a:srgbClr val="13556E"/>
              </a:buClr>
            </a:pPr>
            <a:r>
              <a:rPr lang="en-IN" sz="2000" dirty="0">
                <a:solidFill>
                  <a:srgbClr val="13556E"/>
                </a:solidFill>
              </a:rPr>
              <a:t>M2M interaction expected to go up exponentially in the near future. Introduction of conditions such as lawful interception and monitoring for regulators allows mechanism for regulation in a hitherto unregulated sphere.</a:t>
            </a:r>
          </a:p>
          <a:p>
            <a:pPr algn="just">
              <a:spcAft>
                <a:spcPts val="900"/>
              </a:spcAft>
              <a:buClr>
                <a:srgbClr val="13556E"/>
              </a:buClr>
            </a:pPr>
            <a:r>
              <a:rPr lang="en-IN" sz="2000" dirty="0">
                <a:solidFill>
                  <a:srgbClr val="13556E"/>
                </a:solidFill>
              </a:rPr>
              <a:t>Penalties on service providers in case of non-compliance with notification quite severe; all existing connections for such service providers liable to be disconnected. This seems a tad too harsh and may need to be re-examined. </a:t>
            </a:r>
          </a:p>
          <a:p>
            <a:pPr algn="just">
              <a:spcAft>
                <a:spcPts val="900"/>
              </a:spcAft>
              <a:buClr>
                <a:srgbClr val="13556E"/>
              </a:buClr>
            </a:pPr>
            <a:r>
              <a:rPr lang="en-IN" sz="2000" dirty="0">
                <a:solidFill>
                  <a:srgbClr val="13556E"/>
                </a:solidFill>
              </a:rPr>
              <a:t>Notification does not address several other issues about M2M communication, including protection of data, registration for Service Providers and allocation of M2M spectrum. This will need to be addressed by DoT in future. </a:t>
            </a:r>
          </a:p>
          <a:p>
            <a:pPr algn="just">
              <a:spcAft>
                <a:spcPts val="900"/>
              </a:spcAft>
              <a:buClr>
                <a:srgbClr val="13556E"/>
              </a:buClr>
            </a:pPr>
            <a:endParaRPr lang="en-IN" sz="2000" dirty="0">
              <a:solidFill>
                <a:srgbClr val="13556E"/>
              </a:solidFill>
            </a:endParaRPr>
          </a:p>
        </p:txBody>
      </p:sp>
    </p:spTree>
    <p:extLst>
      <p:ext uri="{BB962C8B-B14F-4D97-AF65-F5344CB8AC3E}">
        <p14:creationId xmlns:p14="http://schemas.microsoft.com/office/powerpoint/2010/main" val="1853389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B2C0F5C-893C-4594-AE93-C1D052E6C258}"/>
              </a:ext>
            </a:extLst>
          </p:cNvPr>
          <p:cNvSpPr>
            <a:spLocks noGrp="1"/>
          </p:cNvSpPr>
          <p:nvPr>
            <p:ph type="title"/>
          </p:nvPr>
        </p:nvSpPr>
        <p:spPr>
          <a:xfrm>
            <a:off x="0" y="0"/>
            <a:ext cx="12192000" cy="3727938"/>
          </a:xfrm>
          <a:solidFill>
            <a:srgbClr val="13556E"/>
          </a:solidFill>
        </p:spPr>
        <p:txBody>
          <a:bodyPr/>
          <a:lstStyle/>
          <a:p>
            <a:pPr algn="ctr"/>
            <a:r>
              <a:rPr lang="en-IN" dirty="0">
                <a:latin typeface="Arial Narrow" panose="020B0606020202030204" pitchFamily="34" charset="0"/>
                <a:ea typeface="Batang" panose="02030600000101010101" pitchFamily="18" charset="-127"/>
              </a:rPr>
              <a:t>   </a:t>
            </a:r>
          </a:p>
        </p:txBody>
      </p:sp>
      <p:sp>
        <p:nvSpPr>
          <p:cNvPr id="3" name="Content Placeholder 2">
            <a:extLst>
              <a:ext uri="{FF2B5EF4-FFF2-40B4-BE49-F238E27FC236}">
                <a16:creationId xmlns:a16="http://schemas.microsoft.com/office/drawing/2014/main" xmlns="" id="{E7D512C0-B056-4A3F-820B-CB48AB062ECE}"/>
              </a:ext>
            </a:extLst>
          </p:cNvPr>
          <p:cNvSpPr>
            <a:spLocks noGrp="1"/>
          </p:cNvSpPr>
          <p:nvPr>
            <p:ph idx="1"/>
          </p:nvPr>
        </p:nvSpPr>
        <p:spPr>
          <a:xfrm>
            <a:off x="2400300" y="2085975"/>
            <a:ext cx="8343900" cy="6400800"/>
          </a:xfrm>
        </p:spPr>
        <p:txBody>
          <a:bodyPr/>
          <a:lstStyle/>
          <a:p>
            <a:pPr marL="0" indent="0" algn="ctr">
              <a:buNone/>
            </a:pPr>
            <a:r>
              <a:rPr lang="en-IN" dirty="0">
                <a:solidFill>
                  <a:srgbClr val="13556E"/>
                </a:solidFill>
                <a:latin typeface="+mj-lt"/>
                <a:ea typeface="Batang" panose="02030600000101010101" pitchFamily="18" charset="-127"/>
                <a:cs typeface="Dubai" panose="020B0503030403030204" pitchFamily="34" charset="-78"/>
              </a:rPr>
              <a:t>In you require more details on this presentation, please contact Viraj Joshi at viraj@gamechangerlaw.com</a:t>
            </a:r>
          </a:p>
          <a:p>
            <a:endParaRPr lang="en-IN" b="1" spc="300" dirty="0">
              <a:solidFill>
                <a:srgbClr val="13556E"/>
              </a:solidFill>
            </a:endParaRPr>
          </a:p>
        </p:txBody>
      </p:sp>
      <p:pic>
        <p:nvPicPr>
          <p:cNvPr id="4" name="Content Placeholder 12">
            <a:extLst>
              <a:ext uri="{FF2B5EF4-FFF2-40B4-BE49-F238E27FC236}">
                <a16:creationId xmlns:a16="http://schemas.microsoft.com/office/drawing/2014/main" xmlns="" id="{BF32B999-CCB3-48CA-B9EB-CDF11019AFF4}"/>
              </a:ext>
            </a:extLst>
          </p:cNvPr>
          <p:cNvPicPr>
            <a:picLocks noChangeAspect="1"/>
          </p:cNvPicPr>
          <p:nvPr/>
        </p:nvPicPr>
        <p:blipFill>
          <a:blip r:embed="rId2"/>
          <a:stretch>
            <a:fillRect/>
          </a:stretch>
        </p:blipFill>
        <p:spPr>
          <a:xfrm>
            <a:off x="3561740" y="343413"/>
            <a:ext cx="5068517" cy="3041111"/>
          </a:xfrm>
          <a:prstGeom prst="rect">
            <a:avLst/>
          </a:prstGeom>
        </p:spPr>
      </p:pic>
    </p:spTree>
    <p:extLst>
      <p:ext uri="{BB962C8B-B14F-4D97-AF65-F5344CB8AC3E}">
        <p14:creationId xmlns:p14="http://schemas.microsoft.com/office/powerpoint/2010/main" val="236078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8AB2A1-1D0D-45A0-ACF7-60C9EB98911D}"/>
              </a:ext>
            </a:extLst>
          </p:cNvPr>
          <p:cNvSpPr/>
          <p:nvPr/>
        </p:nvSpPr>
        <p:spPr>
          <a:xfrm>
            <a:off x="0" y="6105379"/>
            <a:ext cx="12192000" cy="752622"/>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itle 7">
            <a:extLst>
              <a:ext uri="{FF2B5EF4-FFF2-40B4-BE49-F238E27FC236}">
                <a16:creationId xmlns:a16="http://schemas.microsoft.com/office/drawing/2014/main" xmlns="" id="{074495F5-E097-445B-8102-48801A8CE08E}"/>
              </a:ext>
            </a:extLst>
          </p:cNvPr>
          <p:cNvSpPr>
            <a:spLocks noGrp="1"/>
          </p:cNvSpPr>
          <p:nvPr>
            <p:ph type="title"/>
          </p:nvPr>
        </p:nvSpPr>
        <p:spPr>
          <a:xfrm>
            <a:off x="810000" y="535334"/>
            <a:ext cx="10571998" cy="768626"/>
          </a:xfrm>
        </p:spPr>
        <p:txBody>
          <a:bodyPr/>
          <a:lstStyle/>
          <a:p>
            <a:pPr algn="ctr"/>
            <a:r>
              <a:rPr lang="en-IN" dirty="0">
                <a:solidFill>
                  <a:srgbClr val="13556E"/>
                </a:solidFill>
                <a:latin typeface="Dubai" panose="020B0503030403030204" pitchFamily="34" charset="-78"/>
                <a:cs typeface="Dubai" panose="020B0503030403030204" pitchFamily="34" charset="-78"/>
              </a:rPr>
              <a:t>What is Machine to Machine (M2M) communication?</a:t>
            </a:r>
          </a:p>
        </p:txBody>
      </p:sp>
      <p:pic>
        <p:nvPicPr>
          <p:cNvPr id="6" name="Content Placeholder 5">
            <a:extLst>
              <a:ext uri="{FF2B5EF4-FFF2-40B4-BE49-F238E27FC236}">
                <a16:creationId xmlns:a16="http://schemas.microsoft.com/office/drawing/2014/main" xmlns="" id="{9EB14312-B64B-4546-A489-01CB5025AFD8}"/>
              </a:ext>
            </a:extLst>
          </p:cNvPr>
          <p:cNvPicPr>
            <a:picLocks noGrp="1" noChangeAspect="1"/>
          </p:cNvPicPr>
          <p:nvPr>
            <p:ph sz="half" idx="2"/>
          </p:nvPr>
        </p:nvPicPr>
        <p:blipFill>
          <a:blip r:embed="rId3"/>
          <a:stretch>
            <a:fillRect/>
          </a:stretch>
        </p:blipFill>
        <p:spPr>
          <a:xfrm>
            <a:off x="0" y="6105378"/>
            <a:ext cx="3052689" cy="800091"/>
          </a:xfrm>
        </p:spPr>
      </p:pic>
      <p:sp>
        <p:nvSpPr>
          <p:cNvPr id="12" name="Content Placeholder 11">
            <a:extLst>
              <a:ext uri="{FF2B5EF4-FFF2-40B4-BE49-F238E27FC236}">
                <a16:creationId xmlns:a16="http://schemas.microsoft.com/office/drawing/2014/main" xmlns="" id="{36AB7D0A-72EE-4F52-8F34-78B9971AC983}"/>
              </a:ext>
            </a:extLst>
          </p:cNvPr>
          <p:cNvSpPr>
            <a:spLocks noGrp="1"/>
          </p:cNvSpPr>
          <p:nvPr>
            <p:ph sz="quarter" idx="4"/>
          </p:nvPr>
        </p:nvSpPr>
        <p:spPr>
          <a:xfrm>
            <a:off x="810000" y="1032112"/>
            <a:ext cx="10571998" cy="5818791"/>
          </a:xfrm>
        </p:spPr>
        <p:txBody>
          <a:bodyPr>
            <a:normAutofit/>
          </a:bodyPr>
          <a:lstStyle/>
          <a:p>
            <a:pPr algn="just">
              <a:buClr>
                <a:srgbClr val="13556E"/>
              </a:buClr>
            </a:pPr>
            <a:endParaRPr lang="en-IN" sz="2000" dirty="0">
              <a:solidFill>
                <a:srgbClr val="13556E"/>
              </a:solidFill>
            </a:endParaRPr>
          </a:p>
          <a:p>
            <a:pPr algn="just">
              <a:buClr>
                <a:srgbClr val="13556E"/>
              </a:buClr>
            </a:pPr>
            <a:r>
              <a:rPr lang="en-IN" sz="2400" dirty="0">
                <a:solidFill>
                  <a:srgbClr val="13556E"/>
                </a:solidFill>
              </a:rPr>
              <a:t>Interaction between two or more entities (machines) on a network, to exchange information and perform actions. </a:t>
            </a:r>
          </a:p>
          <a:p>
            <a:pPr algn="just">
              <a:buClr>
                <a:srgbClr val="13556E"/>
              </a:buClr>
            </a:pPr>
            <a:r>
              <a:rPr lang="en-IN" sz="2400" dirty="0">
                <a:solidFill>
                  <a:srgbClr val="13556E"/>
                </a:solidFill>
              </a:rPr>
              <a:t>Machines talk to each other to minimise human intervention and automate processes. </a:t>
            </a:r>
          </a:p>
          <a:p>
            <a:pPr algn="just">
              <a:buClr>
                <a:srgbClr val="13556E"/>
              </a:buClr>
            </a:pPr>
            <a:r>
              <a:rPr lang="en-IN" sz="2400" dirty="0">
                <a:solidFill>
                  <a:srgbClr val="13556E"/>
                </a:solidFill>
              </a:rPr>
              <a:t>Colloquially known as Internet of Things (IOT).</a:t>
            </a:r>
          </a:p>
          <a:p>
            <a:pPr algn="just">
              <a:buClr>
                <a:srgbClr val="13556E"/>
              </a:buClr>
            </a:pPr>
            <a:r>
              <a:rPr lang="en-IN" sz="2400" dirty="0">
                <a:solidFill>
                  <a:srgbClr val="13556E"/>
                </a:solidFill>
              </a:rPr>
              <a:t>M2M devices comprise of sensors, communication links, Radio Frequency Identification (RFID) &amp; software to interpret data.</a:t>
            </a:r>
          </a:p>
          <a:p>
            <a:pPr marL="0" indent="0" algn="just">
              <a:buClr>
                <a:srgbClr val="13556E"/>
              </a:buClr>
              <a:buNone/>
            </a:pPr>
            <a:endParaRPr lang="en-IN" sz="2000" dirty="0">
              <a:solidFill>
                <a:srgbClr val="13556E"/>
              </a:solidFill>
            </a:endParaRPr>
          </a:p>
        </p:txBody>
      </p:sp>
    </p:spTree>
    <p:extLst>
      <p:ext uri="{BB962C8B-B14F-4D97-AF65-F5344CB8AC3E}">
        <p14:creationId xmlns:p14="http://schemas.microsoft.com/office/powerpoint/2010/main" val="308290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8AB2A1-1D0D-45A0-ACF7-60C9EB98911D}"/>
              </a:ext>
            </a:extLst>
          </p:cNvPr>
          <p:cNvSpPr/>
          <p:nvPr/>
        </p:nvSpPr>
        <p:spPr>
          <a:xfrm>
            <a:off x="0" y="6105379"/>
            <a:ext cx="12192000" cy="752622"/>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itle 7">
            <a:extLst>
              <a:ext uri="{FF2B5EF4-FFF2-40B4-BE49-F238E27FC236}">
                <a16:creationId xmlns:a16="http://schemas.microsoft.com/office/drawing/2014/main" xmlns="" id="{074495F5-E097-445B-8102-48801A8CE08E}"/>
              </a:ext>
            </a:extLst>
          </p:cNvPr>
          <p:cNvSpPr>
            <a:spLocks noGrp="1"/>
          </p:cNvSpPr>
          <p:nvPr>
            <p:ph type="title"/>
          </p:nvPr>
        </p:nvSpPr>
        <p:spPr>
          <a:xfrm>
            <a:off x="810000" y="453419"/>
            <a:ext cx="10571998" cy="768626"/>
          </a:xfrm>
        </p:spPr>
        <p:txBody>
          <a:bodyPr/>
          <a:lstStyle/>
          <a:p>
            <a:pPr algn="ctr"/>
            <a:r>
              <a:rPr lang="en-IN" dirty="0">
                <a:solidFill>
                  <a:srgbClr val="13556E"/>
                </a:solidFill>
                <a:latin typeface="Dubai" panose="020B0503030403030204" pitchFamily="34" charset="-78"/>
                <a:cs typeface="Dubai" panose="020B0503030403030204" pitchFamily="34" charset="-78"/>
              </a:rPr>
              <a:t>Need for Guidelines</a:t>
            </a:r>
          </a:p>
        </p:txBody>
      </p:sp>
      <p:pic>
        <p:nvPicPr>
          <p:cNvPr id="6" name="Content Placeholder 5">
            <a:extLst>
              <a:ext uri="{FF2B5EF4-FFF2-40B4-BE49-F238E27FC236}">
                <a16:creationId xmlns:a16="http://schemas.microsoft.com/office/drawing/2014/main" xmlns="" id="{9EB14312-B64B-4546-A489-01CB5025AFD8}"/>
              </a:ext>
            </a:extLst>
          </p:cNvPr>
          <p:cNvPicPr>
            <a:picLocks noGrp="1" noChangeAspect="1"/>
          </p:cNvPicPr>
          <p:nvPr>
            <p:ph sz="half" idx="2"/>
          </p:nvPr>
        </p:nvPicPr>
        <p:blipFill>
          <a:blip r:embed="rId3"/>
          <a:stretch>
            <a:fillRect/>
          </a:stretch>
        </p:blipFill>
        <p:spPr>
          <a:xfrm>
            <a:off x="0" y="6105378"/>
            <a:ext cx="3052689" cy="800091"/>
          </a:xfrm>
        </p:spPr>
      </p:pic>
      <p:sp>
        <p:nvSpPr>
          <p:cNvPr id="12" name="Content Placeholder 11">
            <a:extLst>
              <a:ext uri="{FF2B5EF4-FFF2-40B4-BE49-F238E27FC236}">
                <a16:creationId xmlns:a16="http://schemas.microsoft.com/office/drawing/2014/main" xmlns="" id="{36AB7D0A-72EE-4F52-8F34-78B9971AC983}"/>
              </a:ext>
            </a:extLst>
          </p:cNvPr>
          <p:cNvSpPr>
            <a:spLocks noGrp="1"/>
          </p:cNvSpPr>
          <p:nvPr>
            <p:ph sz="quarter" idx="4"/>
          </p:nvPr>
        </p:nvSpPr>
        <p:spPr>
          <a:xfrm>
            <a:off x="810000" y="1271586"/>
            <a:ext cx="10571998" cy="5818791"/>
          </a:xfrm>
        </p:spPr>
        <p:txBody>
          <a:bodyPr>
            <a:normAutofit/>
          </a:bodyPr>
          <a:lstStyle/>
          <a:p>
            <a:pPr algn="just">
              <a:buClr>
                <a:srgbClr val="13556E"/>
              </a:buClr>
            </a:pPr>
            <a:endParaRPr lang="en-IN" sz="2000" dirty="0">
              <a:solidFill>
                <a:srgbClr val="13556E"/>
              </a:solidFill>
            </a:endParaRPr>
          </a:p>
          <a:p>
            <a:pPr algn="just">
              <a:buClr>
                <a:srgbClr val="13556E"/>
              </a:buClr>
            </a:pPr>
            <a:r>
              <a:rPr lang="en-IN" sz="2000" dirty="0">
                <a:solidFill>
                  <a:srgbClr val="13556E"/>
                </a:solidFill>
              </a:rPr>
              <a:t>Hitherto, there was no clarity on SIM cards issued for M2M devices. </a:t>
            </a:r>
          </a:p>
          <a:p>
            <a:pPr algn="just">
              <a:buClr>
                <a:srgbClr val="13556E"/>
              </a:buClr>
            </a:pPr>
            <a:r>
              <a:rPr lang="en-IN" sz="2000" dirty="0">
                <a:solidFill>
                  <a:srgbClr val="13556E"/>
                </a:solidFill>
              </a:rPr>
              <a:t>Regulatory framework applicable to regular SIM cards was also applied to M2M SIMs, without taking into account unique issues faced by that industry.</a:t>
            </a:r>
          </a:p>
          <a:p>
            <a:pPr algn="just">
              <a:buClr>
                <a:srgbClr val="13556E"/>
              </a:buClr>
            </a:pPr>
            <a:r>
              <a:rPr lang="en-IN" sz="2000" dirty="0">
                <a:solidFill>
                  <a:srgbClr val="13556E"/>
                </a:solidFill>
              </a:rPr>
              <a:t>Major issues faced by M2M industry included:</a:t>
            </a:r>
          </a:p>
          <a:p>
            <a:pPr lvl="1" algn="just">
              <a:buClr>
                <a:srgbClr val="13556E"/>
              </a:buClr>
              <a:buFont typeface="Wingdings" panose="05000000000000000000" pitchFamily="2" charset="2"/>
              <a:buChar char="Ø"/>
            </a:pPr>
            <a:r>
              <a:rPr lang="en-IN" sz="1800" dirty="0">
                <a:solidFill>
                  <a:srgbClr val="29BFC9"/>
                </a:solidFill>
              </a:rPr>
              <a:t>Ownership and transfer of M2M SIMs; </a:t>
            </a:r>
          </a:p>
          <a:p>
            <a:pPr lvl="1" algn="just">
              <a:buClr>
                <a:srgbClr val="13556E"/>
              </a:buClr>
              <a:buFont typeface="Wingdings" panose="05000000000000000000" pitchFamily="2" charset="2"/>
              <a:buChar char="Ø"/>
            </a:pPr>
            <a:r>
              <a:rPr lang="en-IN" sz="1800" dirty="0">
                <a:solidFill>
                  <a:srgbClr val="29BFC9"/>
                </a:solidFill>
              </a:rPr>
              <a:t>KYC norms for M2M SIMs</a:t>
            </a:r>
          </a:p>
          <a:p>
            <a:pPr lvl="1" algn="just">
              <a:buClr>
                <a:srgbClr val="13556E"/>
              </a:buClr>
              <a:buFont typeface="Wingdings" panose="05000000000000000000" pitchFamily="2" charset="2"/>
              <a:buChar char="Ø"/>
            </a:pPr>
            <a:r>
              <a:rPr lang="en-IN" sz="1800" dirty="0">
                <a:solidFill>
                  <a:srgbClr val="29BFC9"/>
                </a:solidFill>
              </a:rPr>
              <a:t>Restrictions on total number of SIMs and embedded SIMs</a:t>
            </a:r>
            <a:endParaRPr lang="en-IN" sz="2000" dirty="0">
              <a:solidFill>
                <a:srgbClr val="13556E"/>
              </a:solidFill>
            </a:endParaRPr>
          </a:p>
          <a:p>
            <a:pPr algn="just">
              <a:buClr>
                <a:srgbClr val="13556E"/>
              </a:buClr>
            </a:pPr>
            <a:r>
              <a:rPr lang="en-IN" sz="2000" dirty="0">
                <a:solidFill>
                  <a:srgbClr val="13556E"/>
                </a:solidFill>
              </a:rPr>
              <a:t>Department of Telecommunications (DoT) </a:t>
            </a:r>
            <a:r>
              <a:rPr lang="en-IN" sz="2000" dirty="0" smtClean="0">
                <a:solidFill>
                  <a:srgbClr val="13556E"/>
                </a:solidFill>
              </a:rPr>
              <a:t>released a notification </a:t>
            </a:r>
            <a:r>
              <a:rPr lang="en-IN" sz="2000" dirty="0">
                <a:solidFill>
                  <a:srgbClr val="13556E"/>
                </a:solidFill>
              </a:rPr>
              <a:t>on May 16, 2018 introducing new framework for M2M communication; this </a:t>
            </a:r>
            <a:r>
              <a:rPr lang="en-IN" sz="2000" dirty="0" smtClean="0">
                <a:solidFill>
                  <a:srgbClr val="13556E"/>
                </a:solidFill>
              </a:rPr>
              <a:t>notification is </a:t>
            </a:r>
            <a:r>
              <a:rPr lang="en-IN" sz="2000" dirty="0">
                <a:solidFill>
                  <a:srgbClr val="13556E"/>
                </a:solidFill>
              </a:rPr>
              <a:t>expected to give huge boost to M2M industry.</a:t>
            </a:r>
          </a:p>
        </p:txBody>
      </p:sp>
    </p:spTree>
    <p:extLst>
      <p:ext uri="{BB962C8B-B14F-4D97-AF65-F5344CB8AC3E}">
        <p14:creationId xmlns:p14="http://schemas.microsoft.com/office/powerpoint/2010/main" val="1333165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8AB2A1-1D0D-45A0-ACF7-60C9EB98911D}"/>
              </a:ext>
            </a:extLst>
          </p:cNvPr>
          <p:cNvSpPr/>
          <p:nvPr/>
        </p:nvSpPr>
        <p:spPr>
          <a:xfrm>
            <a:off x="0" y="6105379"/>
            <a:ext cx="12192000" cy="752622"/>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itle 7">
            <a:extLst>
              <a:ext uri="{FF2B5EF4-FFF2-40B4-BE49-F238E27FC236}">
                <a16:creationId xmlns:a16="http://schemas.microsoft.com/office/drawing/2014/main" xmlns="" id="{074495F5-E097-445B-8102-48801A8CE08E}"/>
              </a:ext>
            </a:extLst>
          </p:cNvPr>
          <p:cNvSpPr>
            <a:spLocks noGrp="1"/>
          </p:cNvSpPr>
          <p:nvPr>
            <p:ph type="title"/>
          </p:nvPr>
        </p:nvSpPr>
        <p:spPr>
          <a:xfrm>
            <a:off x="810000" y="-106149"/>
            <a:ext cx="10571998" cy="1064044"/>
          </a:xfrm>
        </p:spPr>
        <p:txBody>
          <a:bodyPr/>
          <a:lstStyle/>
          <a:p>
            <a:pPr algn="ctr"/>
            <a:r>
              <a:rPr lang="en-IN" dirty="0">
                <a:solidFill>
                  <a:srgbClr val="13556E"/>
                </a:solidFill>
                <a:latin typeface="Dubai" panose="020B0503030403030204" pitchFamily="34" charset="-78"/>
                <a:cs typeface="Dubai" panose="020B0503030403030204" pitchFamily="34" charset="-78"/>
              </a:rPr>
              <a:t>Issues addressed by Notification</a:t>
            </a:r>
          </a:p>
        </p:txBody>
      </p:sp>
      <p:pic>
        <p:nvPicPr>
          <p:cNvPr id="6" name="Content Placeholder 5">
            <a:extLst>
              <a:ext uri="{FF2B5EF4-FFF2-40B4-BE49-F238E27FC236}">
                <a16:creationId xmlns:a16="http://schemas.microsoft.com/office/drawing/2014/main" xmlns="" id="{9EB14312-B64B-4546-A489-01CB5025AFD8}"/>
              </a:ext>
            </a:extLst>
          </p:cNvPr>
          <p:cNvPicPr>
            <a:picLocks noGrp="1" noChangeAspect="1"/>
          </p:cNvPicPr>
          <p:nvPr>
            <p:ph sz="half" idx="2"/>
          </p:nvPr>
        </p:nvPicPr>
        <p:blipFill>
          <a:blip r:embed="rId3"/>
          <a:stretch>
            <a:fillRect/>
          </a:stretch>
        </p:blipFill>
        <p:spPr>
          <a:xfrm>
            <a:off x="0" y="6105378"/>
            <a:ext cx="3052689" cy="800091"/>
          </a:xfrm>
        </p:spPr>
      </p:pic>
      <p:sp>
        <p:nvSpPr>
          <p:cNvPr id="12" name="Content Placeholder 11">
            <a:extLst>
              <a:ext uri="{FF2B5EF4-FFF2-40B4-BE49-F238E27FC236}">
                <a16:creationId xmlns:a16="http://schemas.microsoft.com/office/drawing/2014/main" xmlns="" id="{36AB7D0A-72EE-4F52-8F34-78B9971AC983}"/>
              </a:ext>
            </a:extLst>
          </p:cNvPr>
          <p:cNvSpPr>
            <a:spLocks noGrp="1"/>
          </p:cNvSpPr>
          <p:nvPr>
            <p:ph sz="quarter" idx="4"/>
          </p:nvPr>
        </p:nvSpPr>
        <p:spPr>
          <a:xfrm>
            <a:off x="810000" y="1184202"/>
            <a:ext cx="10571998" cy="6003235"/>
          </a:xfrm>
        </p:spPr>
        <p:txBody>
          <a:bodyPr>
            <a:normAutofit/>
          </a:bodyPr>
          <a:lstStyle/>
          <a:p>
            <a:pPr marL="457200" indent="-457200" algn="just">
              <a:lnSpc>
                <a:spcPct val="150000"/>
              </a:lnSpc>
              <a:buClr>
                <a:srgbClr val="13556E"/>
              </a:buClr>
              <a:buFont typeface="+mj-lt"/>
              <a:buAutoNum type="arabicPeriod"/>
            </a:pPr>
            <a:r>
              <a:rPr lang="en-IN" sz="2000" b="1" dirty="0">
                <a:solidFill>
                  <a:srgbClr val="13556E"/>
                </a:solidFill>
              </a:rPr>
              <a:t>Ownership of M2M SIMs</a:t>
            </a:r>
          </a:p>
          <a:p>
            <a:pPr marL="457200" indent="-457200" algn="just">
              <a:lnSpc>
                <a:spcPct val="150000"/>
              </a:lnSpc>
              <a:buClr>
                <a:srgbClr val="13556E"/>
              </a:buClr>
              <a:buFont typeface="+mj-lt"/>
              <a:buAutoNum type="arabicPeriod"/>
            </a:pPr>
            <a:r>
              <a:rPr lang="en-IN" sz="2000" b="1" dirty="0">
                <a:solidFill>
                  <a:srgbClr val="13556E"/>
                </a:solidFill>
              </a:rPr>
              <a:t>Sale and Transfer of M2M SIMs</a:t>
            </a:r>
          </a:p>
          <a:p>
            <a:pPr marL="457200" indent="-457200" algn="just">
              <a:lnSpc>
                <a:spcPct val="150000"/>
              </a:lnSpc>
              <a:buClr>
                <a:srgbClr val="13556E"/>
              </a:buClr>
              <a:buFont typeface="+mj-lt"/>
              <a:buAutoNum type="arabicPeriod"/>
            </a:pPr>
            <a:r>
              <a:rPr lang="en-IN" sz="2000" b="1" dirty="0">
                <a:solidFill>
                  <a:srgbClr val="13556E"/>
                </a:solidFill>
              </a:rPr>
              <a:t>Restrictions on M2M SIMs</a:t>
            </a:r>
          </a:p>
          <a:p>
            <a:pPr marL="457200" indent="-457200" algn="just">
              <a:lnSpc>
                <a:spcPct val="150000"/>
              </a:lnSpc>
              <a:buClr>
                <a:srgbClr val="13556E"/>
              </a:buClr>
              <a:buFont typeface="+mj-lt"/>
              <a:buAutoNum type="arabicPeriod"/>
            </a:pPr>
            <a:r>
              <a:rPr lang="en-IN" sz="2000" b="1" dirty="0">
                <a:solidFill>
                  <a:srgbClr val="13556E"/>
                </a:solidFill>
              </a:rPr>
              <a:t>Verification and application of KYC Norms to M2M SIMs</a:t>
            </a:r>
          </a:p>
          <a:p>
            <a:pPr marL="457200" indent="-457200" algn="just">
              <a:lnSpc>
                <a:spcPct val="150000"/>
              </a:lnSpc>
              <a:buClr>
                <a:srgbClr val="13556E"/>
              </a:buClr>
              <a:buFont typeface="+mj-lt"/>
              <a:buAutoNum type="arabicPeriod"/>
            </a:pPr>
            <a:r>
              <a:rPr lang="en-IN" sz="2000" b="1" dirty="0">
                <a:solidFill>
                  <a:srgbClr val="13556E"/>
                </a:solidFill>
              </a:rPr>
              <a:t>Existing Connections</a:t>
            </a:r>
          </a:p>
          <a:p>
            <a:pPr marL="457200" indent="-457200" algn="just">
              <a:lnSpc>
                <a:spcPct val="150000"/>
              </a:lnSpc>
              <a:buClr>
                <a:srgbClr val="13556E"/>
              </a:buClr>
              <a:buFont typeface="+mj-lt"/>
              <a:buAutoNum type="arabicPeriod"/>
            </a:pPr>
            <a:r>
              <a:rPr lang="en-IN" sz="2000" b="1" dirty="0">
                <a:solidFill>
                  <a:srgbClr val="13556E"/>
                </a:solidFill>
              </a:rPr>
              <a:t>Limits on number of SIMs</a:t>
            </a:r>
          </a:p>
          <a:p>
            <a:pPr marL="457200" indent="-457200" algn="just">
              <a:lnSpc>
                <a:spcPct val="150000"/>
              </a:lnSpc>
              <a:buClr>
                <a:srgbClr val="13556E"/>
              </a:buClr>
              <a:buFont typeface="+mj-lt"/>
              <a:buAutoNum type="arabicPeriod"/>
            </a:pPr>
            <a:r>
              <a:rPr lang="en-IN" sz="2000" b="1" dirty="0">
                <a:solidFill>
                  <a:srgbClr val="13556E"/>
                </a:solidFill>
              </a:rPr>
              <a:t>Embedded SIMs</a:t>
            </a:r>
          </a:p>
        </p:txBody>
      </p:sp>
    </p:spTree>
    <p:extLst>
      <p:ext uri="{BB962C8B-B14F-4D97-AF65-F5344CB8AC3E}">
        <p14:creationId xmlns:p14="http://schemas.microsoft.com/office/powerpoint/2010/main" val="2670006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8AB2A1-1D0D-45A0-ACF7-60C9EB98911D}"/>
              </a:ext>
            </a:extLst>
          </p:cNvPr>
          <p:cNvSpPr/>
          <p:nvPr/>
        </p:nvSpPr>
        <p:spPr>
          <a:xfrm>
            <a:off x="0" y="6105379"/>
            <a:ext cx="12192000" cy="752622"/>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itle 7">
            <a:extLst>
              <a:ext uri="{FF2B5EF4-FFF2-40B4-BE49-F238E27FC236}">
                <a16:creationId xmlns:a16="http://schemas.microsoft.com/office/drawing/2014/main" xmlns="" id="{074495F5-E097-445B-8102-48801A8CE08E}"/>
              </a:ext>
            </a:extLst>
          </p:cNvPr>
          <p:cNvSpPr>
            <a:spLocks noGrp="1"/>
          </p:cNvSpPr>
          <p:nvPr>
            <p:ph type="title"/>
          </p:nvPr>
        </p:nvSpPr>
        <p:spPr>
          <a:xfrm>
            <a:off x="810000" y="0"/>
            <a:ext cx="10571998" cy="1046922"/>
          </a:xfrm>
        </p:spPr>
        <p:txBody>
          <a:bodyPr/>
          <a:lstStyle/>
          <a:p>
            <a:pPr algn="ctr"/>
            <a:r>
              <a:rPr lang="en-IN" dirty="0">
                <a:solidFill>
                  <a:srgbClr val="13556E"/>
                </a:solidFill>
                <a:latin typeface="Dubai" panose="020B0503030403030204" pitchFamily="34" charset="-78"/>
                <a:cs typeface="Dubai" panose="020B0503030403030204" pitchFamily="34" charset="-78"/>
              </a:rPr>
              <a:t>Ownership of M2M SIMs</a:t>
            </a:r>
          </a:p>
        </p:txBody>
      </p:sp>
      <p:pic>
        <p:nvPicPr>
          <p:cNvPr id="6" name="Content Placeholder 5">
            <a:extLst>
              <a:ext uri="{FF2B5EF4-FFF2-40B4-BE49-F238E27FC236}">
                <a16:creationId xmlns:a16="http://schemas.microsoft.com/office/drawing/2014/main" xmlns="" id="{9EB14312-B64B-4546-A489-01CB5025AFD8}"/>
              </a:ext>
            </a:extLst>
          </p:cNvPr>
          <p:cNvPicPr>
            <a:picLocks noGrp="1" noChangeAspect="1"/>
          </p:cNvPicPr>
          <p:nvPr>
            <p:ph sz="half" idx="2"/>
          </p:nvPr>
        </p:nvPicPr>
        <p:blipFill>
          <a:blip r:embed="rId3"/>
          <a:stretch>
            <a:fillRect/>
          </a:stretch>
        </p:blipFill>
        <p:spPr>
          <a:xfrm>
            <a:off x="0" y="6105378"/>
            <a:ext cx="3052689" cy="800091"/>
          </a:xfrm>
        </p:spPr>
      </p:pic>
      <p:sp>
        <p:nvSpPr>
          <p:cNvPr id="12" name="Content Placeholder 11">
            <a:extLst>
              <a:ext uri="{FF2B5EF4-FFF2-40B4-BE49-F238E27FC236}">
                <a16:creationId xmlns:a16="http://schemas.microsoft.com/office/drawing/2014/main" xmlns="" id="{36AB7D0A-72EE-4F52-8F34-78B9971AC983}"/>
              </a:ext>
            </a:extLst>
          </p:cNvPr>
          <p:cNvSpPr>
            <a:spLocks noGrp="1"/>
          </p:cNvSpPr>
          <p:nvPr>
            <p:ph sz="quarter" idx="4"/>
          </p:nvPr>
        </p:nvSpPr>
        <p:spPr>
          <a:xfrm>
            <a:off x="810000" y="1813610"/>
            <a:ext cx="10571998" cy="4028661"/>
          </a:xfrm>
        </p:spPr>
        <p:txBody>
          <a:bodyPr>
            <a:normAutofit fontScale="92500" lnSpcReduction="20000"/>
          </a:bodyPr>
          <a:lstStyle/>
          <a:p>
            <a:pPr algn="just">
              <a:buClr>
                <a:srgbClr val="13556E"/>
              </a:buClr>
            </a:pPr>
            <a:r>
              <a:rPr lang="en-IN" sz="2000" dirty="0">
                <a:solidFill>
                  <a:srgbClr val="13556E"/>
                </a:solidFill>
              </a:rPr>
              <a:t>In traditional SIMs, ownership of SIM vests with end users. </a:t>
            </a:r>
          </a:p>
          <a:p>
            <a:pPr algn="just">
              <a:buClr>
                <a:srgbClr val="13556E"/>
              </a:buClr>
            </a:pPr>
            <a:r>
              <a:rPr lang="en-IN" sz="2000" dirty="0">
                <a:solidFill>
                  <a:srgbClr val="13556E"/>
                </a:solidFill>
              </a:rPr>
              <a:t>This is a roadblock for M2M SIMs, since M2M Service Providers are not aware of the identity of the final user of the SIM.</a:t>
            </a:r>
          </a:p>
          <a:p>
            <a:pPr algn="just">
              <a:buClr>
                <a:srgbClr val="13556E"/>
              </a:buClr>
            </a:pPr>
            <a:r>
              <a:rPr lang="en-IN" sz="2000" dirty="0">
                <a:solidFill>
                  <a:srgbClr val="13556E"/>
                </a:solidFill>
              </a:rPr>
              <a:t>Notification has addressed this, allowing ownership rights to vest with M2M Service Providers at the time of issuing M2M SIMs. </a:t>
            </a:r>
          </a:p>
          <a:p>
            <a:pPr algn="just">
              <a:buClr>
                <a:srgbClr val="13556E"/>
              </a:buClr>
            </a:pPr>
            <a:r>
              <a:rPr lang="en-IN" sz="2000" dirty="0">
                <a:solidFill>
                  <a:srgbClr val="13556E"/>
                </a:solidFill>
              </a:rPr>
              <a:t>M2M Service Provider required to provide following information on a web interface:</a:t>
            </a:r>
          </a:p>
          <a:p>
            <a:pPr lvl="1" algn="just">
              <a:buFont typeface="Wingdings" panose="05000000000000000000" pitchFamily="2" charset="2"/>
              <a:buChar char="Ø"/>
            </a:pPr>
            <a:r>
              <a:rPr lang="en-IN" sz="2000" dirty="0">
                <a:solidFill>
                  <a:srgbClr val="29BFC9"/>
                </a:solidFill>
              </a:rPr>
              <a:t>Details of M2M device such as International Mobile Equipment Identity (IMEI), Electronic Serial Number (ESN), etc.</a:t>
            </a:r>
          </a:p>
          <a:p>
            <a:pPr lvl="1" algn="just">
              <a:buFont typeface="Wingdings" panose="05000000000000000000" pitchFamily="2" charset="2"/>
              <a:buChar char="Ø"/>
            </a:pPr>
            <a:r>
              <a:rPr lang="en-IN" sz="2000" dirty="0">
                <a:solidFill>
                  <a:srgbClr val="29BFC9"/>
                </a:solidFill>
              </a:rPr>
              <a:t>Make, model, registration no., etc. of the machine</a:t>
            </a:r>
          </a:p>
          <a:p>
            <a:pPr lvl="1" algn="just">
              <a:buFont typeface="Wingdings" panose="05000000000000000000" pitchFamily="2" charset="2"/>
              <a:buChar char="Ø"/>
            </a:pPr>
            <a:r>
              <a:rPr lang="en-IN" sz="2000" dirty="0">
                <a:solidFill>
                  <a:srgbClr val="29BFC9"/>
                </a:solidFill>
              </a:rPr>
              <a:t>Name and address of final customer</a:t>
            </a:r>
          </a:p>
          <a:p>
            <a:pPr algn="just">
              <a:buFont typeface="Courier New" panose="02070309020205020404" pitchFamily="49" charset="0"/>
              <a:buChar char="o"/>
            </a:pPr>
            <a:r>
              <a:rPr lang="en-IN" sz="2200" dirty="0">
                <a:solidFill>
                  <a:srgbClr val="13556E"/>
                </a:solidFill>
              </a:rPr>
              <a:t>M2M Service Provider required to submit undertaking stating it will comply with all guidelines issued by DoT on M2M communication.</a:t>
            </a:r>
          </a:p>
          <a:p>
            <a:pPr marL="457200" lvl="1" indent="0" algn="just">
              <a:buNone/>
            </a:pPr>
            <a:endParaRPr lang="en-IN" sz="2000" dirty="0">
              <a:solidFill>
                <a:srgbClr val="13556E"/>
              </a:solidFill>
            </a:endParaRPr>
          </a:p>
        </p:txBody>
      </p:sp>
      <p:sp>
        <p:nvSpPr>
          <p:cNvPr id="4" name="Rectangle 3">
            <a:extLst>
              <a:ext uri="{FF2B5EF4-FFF2-40B4-BE49-F238E27FC236}">
                <a16:creationId xmlns:a16="http://schemas.microsoft.com/office/drawing/2014/main" xmlns="" id="{40F81E01-120A-4460-94D9-6CF0194D447D}"/>
              </a:ext>
            </a:extLst>
          </p:cNvPr>
          <p:cNvSpPr/>
          <p:nvPr/>
        </p:nvSpPr>
        <p:spPr>
          <a:xfrm>
            <a:off x="5565913" y="1093416"/>
            <a:ext cx="675861" cy="503581"/>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Tree>
    <p:extLst>
      <p:ext uri="{BB962C8B-B14F-4D97-AF65-F5344CB8AC3E}">
        <p14:creationId xmlns:p14="http://schemas.microsoft.com/office/powerpoint/2010/main" val="1232941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8AB2A1-1D0D-45A0-ACF7-60C9EB98911D}"/>
              </a:ext>
            </a:extLst>
          </p:cNvPr>
          <p:cNvSpPr/>
          <p:nvPr/>
        </p:nvSpPr>
        <p:spPr>
          <a:xfrm>
            <a:off x="0" y="6105379"/>
            <a:ext cx="12192000" cy="752622"/>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itle 7">
            <a:extLst>
              <a:ext uri="{FF2B5EF4-FFF2-40B4-BE49-F238E27FC236}">
                <a16:creationId xmlns:a16="http://schemas.microsoft.com/office/drawing/2014/main" xmlns="" id="{074495F5-E097-445B-8102-48801A8CE08E}"/>
              </a:ext>
            </a:extLst>
          </p:cNvPr>
          <p:cNvSpPr>
            <a:spLocks noGrp="1"/>
          </p:cNvSpPr>
          <p:nvPr>
            <p:ph type="title"/>
          </p:nvPr>
        </p:nvSpPr>
        <p:spPr>
          <a:xfrm>
            <a:off x="810000" y="217856"/>
            <a:ext cx="10571998" cy="696960"/>
          </a:xfrm>
        </p:spPr>
        <p:txBody>
          <a:bodyPr/>
          <a:lstStyle/>
          <a:p>
            <a:pPr algn="ctr"/>
            <a:r>
              <a:rPr lang="en-IN" dirty="0">
                <a:solidFill>
                  <a:srgbClr val="13556E"/>
                </a:solidFill>
                <a:latin typeface="Dubai" panose="020B0503030403030204" pitchFamily="34" charset="-78"/>
                <a:cs typeface="Dubai" panose="020B0503030403030204" pitchFamily="34" charset="-78"/>
              </a:rPr>
              <a:t>Sale and Transfer of M2M SIMs</a:t>
            </a:r>
          </a:p>
        </p:txBody>
      </p:sp>
      <p:pic>
        <p:nvPicPr>
          <p:cNvPr id="6" name="Content Placeholder 5">
            <a:extLst>
              <a:ext uri="{FF2B5EF4-FFF2-40B4-BE49-F238E27FC236}">
                <a16:creationId xmlns:a16="http://schemas.microsoft.com/office/drawing/2014/main" xmlns="" id="{9EB14312-B64B-4546-A489-01CB5025AFD8}"/>
              </a:ext>
            </a:extLst>
          </p:cNvPr>
          <p:cNvPicPr>
            <a:picLocks noGrp="1" noChangeAspect="1"/>
          </p:cNvPicPr>
          <p:nvPr>
            <p:ph sz="half" idx="2"/>
          </p:nvPr>
        </p:nvPicPr>
        <p:blipFill>
          <a:blip r:embed="rId3"/>
          <a:stretch>
            <a:fillRect/>
          </a:stretch>
        </p:blipFill>
        <p:spPr>
          <a:xfrm>
            <a:off x="0" y="6105378"/>
            <a:ext cx="3052689" cy="800091"/>
          </a:xfrm>
        </p:spPr>
      </p:pic>
      <p:sp>
        <p:nvSpPr>
          <p:cNvPr id="12" name="Content Placeholder 11">
            <a:extLst>
              <a:ext uri="{FF2B5EF4-FFF2-40B4-BE49-F238E27FC236}">
                <a16:creationId xmlns:a16="http://schemas.microsoft.com/office/drawing/2014/main" xmlns="" id="{36AB7D0A-72EE-4F52-8F34-78B9971AC983}"/>
              </a:ext>
            </a:extLst>
          </p:cNvPr>
          <p:cNvSpPr>
            <a:spLocks noGrp="1"/>
          </p:cNvSpPr>
          <p:nvPr>
            <p:ph sz="quarter" idx="4"/>
          </p:nvPr>
        </p:nvSpPr>
        <p:spPr>
          <a:xfrm>
            <a:off x="810000" y="1343026"/>
            <a:ext cx="10571998" cy="5556348"/>
          </a:xfrm>
        </p:spPr>
        <p:txBody>
          <a:bodyPr>
            <a:normAutofit/>
          </a:bodyPr>
          <a:lstStyle/>
          <a:p>
            <a:pPr algn="just"/>
            <a:endParaRPr lang="en-IN" sz="2000" b="1" u="sng" dirty="0">
              <a:solidFill>
                <a:srgbClr val="13556E"/>
              </a:solidFill>
            </a:endParaRPr>
          </a:p>
          <a:p>
            <a:pPr algn="just">
              <a:buClr>
                <a:srgbClr val="13556E"/>
              </a:buClr>
            </a:pPr>
            <a:r>
              <a:rPr lang="en-IN" sz="2000" dirty="0">
                <a:solidFill>
                  <a:srgbClr val="13556E"/>
                </a:solidFill>
              </a:rPr>
              <a:t>In traditional SIMs, connections are non-transferable. </a:t>
            </a:r>
          </a:p>
          <a:p>
            <a:pPr algn="just">
              <a:buClr>
                <a:srgbClr val="13556E"/>
              </a:buClr>
            </a:pPr>
            <a:r>
              <a:rPr lang="en-IN" sz="2000" dirty="0">
                <a:solidFill>
                  <a:srgbClr val="13556E"/>
                </a:solidFill>
              </a:rPr>
              <a:t>This condition is problematic for M2M SIMs, since SIM cards are inserted in M2M devices and SIM-enabled devices are consequently sold to customers.</a:t>
            </a:r>
          </a:p>
          <a:p>
            <a:pPr algn="just">
              <a:buClr>
                <a:srgbClr val="13556E"/>
              </a:buClr>
            </a:pPr>
            <a:r>
              <a:rPr lang="en-IN" sz="2000" dirty="0">
                <a:solidFill>
                  <a:srgbClr val="13556E"/>
                </a:solidFill>
              </a:rPr>
              <a:t>Notification has addressed this issue, deeming it responsibility of M2M Service Provider to inform Telecom Service Provider of details of sale or transfer to customers.</a:t>
            </a:r>
          </a:p>
          <a:p>
            <a:pPr algn="just">
              <a:buClr>
                <a:srgbClr val="13556E"/>
              </a:buClr>
            </a:pPr>
            <a:r>
              <a:rPr lang="en-IN" sz="2000" dirty="0">
                <a:solidFill>
                  <a:srgbClr val="13556E"/>
                </a:solidFill>
              </a:rPr>
              <a:t>Telecom Service Provider required to regularly update details of sale and transfer of M2M SIMs in their database.</a:t>
            </a:r>
          </a:p>
          <a:p>
            <a:pPr algn="just">
              <a:buClr>
                <a:srgbClr val="13556E"/>
              </a:buClr>
            </a:pPr>
            <a:r>
              <a:rPr lang="en-IN" sz="2000" dirty="0">
                <a:solidFill>
                  <a:srgbClr val="13556E"/>
                </a:solidFill>
              </a:rPr>
              <a:t>For maintenance &amp; records of the final customers of SIM cards, M2M Service Provider required to follow same procedure as that prescribed for bulk connections.</a:t>
            </a:r>
            <a:endParaRPr lang="en-IN" sz="1800" dirty="0">
              <a:solidFill>
                <a:srgbClr val="13556E"/>
              </a:solidFill>
            </a:endParaRPr>
          </a:p>
          <a:p>
            <a:pPr algn="just"/>
            <a:endParaRPr lang="en-IN" dirty="0">
              <a:solidFill>
                <a:srgbClr val="13556E"/>
              </a:solidFill>
            </a:endParaRPr>
          </a:p>
        </p:txBody>
      </p:sp>
      <p:sp>
        <p:nvSpPr>
          <p:cNvPr id="14" name="Rectangle 13">
            <a:extLst>
              <a:ext uri="{FF2B5EF4-FFF2-40B4-BE49-F238E27FC236}">
                <a16:creationId xmlns:a16="http://schemas.microsoft.com/office/drawing/2014/main" xmlns="" id="{6CEFC882-EE3E-4403-ACF6-76477F3718B4}"/>
              </a:ext>
            </a:extLst>
          </p:cNvPr>
          <p:cNvSpPr/>
          <p:nvPr/>
        </p:nvSpPr>
        <p:spPr>
          <a:xfrm>
            <a:off x="5757599" y="1116293"/>
            <a:ext cx="676800" cy="503581"/>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Tree>
    <p:extLst>
      <p:ext uri="{BB962C8B-B14F-4D97-AF65-F5344CB8AC3E}">
        <p14:creationId xmlns:p14="http://schemas.microsoft.com/office/powerpoint/2010/main" val="190729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8AB2A1-1D0D-45A0-ACF7-60C9EB98911D}"/>
              </a:ext>
            </a:extLst>
          </p:cNvPr>
          <p:cNvSpPr/>
          <p:nvPr/>
        </p:nvSpPr>
        <p:spPr>
          <a:xfrm>
            <a:off x="145774" y="6105378"/>
            <a:ext cx="12192000" cy="752622"/>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itle 7">
            <a:extLst>
              <a:ext uri="{FF2B5EF4-FFF2-40B4-BE49-F238E27FC236}">
                <a16:creationId xmlns:a16="http://schemas.microsoft.com/office/drawing/2014/main" xmlns="" id="{074495F5-E097-445B-8102-48801A8CE08E}"/>
              </a:ext>
            </a:extLst>
          </p:cNvPr>
          <p:cNvSpPr>
            <a:spLocks noGrp="1"/>
          </p:cNvSpPr>
          <p:nvPr>
            <p:ph type="title"/>
          </p:nvPr>
        </p:nvSpPr>
        <p:spPr>
          <a:xfrm>
            <a:off x="810000" y="172278"/>
            <a:ext cx="10571998" cy="927652"/>
          </a:xfrm>
        </p:spPr>
        <p:txBody>
          <a:bodyPr/>
          <a:lstStyle/>
          <a:p>
            <a:pPr algn="ctr"/>
            <a:r>
              <a:rPr lang="en-IN" dirty="0">
                <a:solidFill>
                  <a:srgbClr val="13556E"/>
                </a:solidFill>
                <a:latin typeface="Dubai" panose="020B0503030403030204" pitchFamily="34" charset="-78"/>
                <a:cs typeface="Dubai" panose="020B0503030403030204" pitchFamily="34" charset="-78"/>
              </a:rPr>
              <a:t>Restrictions on M2M SIMs</a:t>
            </a:r>
          </a:p>
        </p:txBody>
      </p:sp>
      <p:pic>
        <p:nvPicPr>
          <p:cNvPr id="6" name="Content Placeholder 5">
            <a:extLst>
              <a:ext uri="{FF2B5EF4-FFF2-40B4-BE49-F238E27FC236}">
                <a16:creationId xmlns:a16="http://schemas.microsoft.com/office/drawing/2014/main" xmlns="" id="{9EB14312-B64B-4546-A489-01CB5025AFD8}"/>
              </a:ext>
            </a:extLst>
          </p:cNvPr>
          <p:cNvPicPr>
            <a:picLocks noGrp="1" noChangeAspect="1"/>
          </p:cNvPicPr>
          <p:nvPr>
            <p:ph sz="half" idx="2"/>
          </p:nvPr>
        </p:nvPicPr>
        <p:blipFill>
          <a:blip r:embed="rId2"/>
          <a:stretch>
            <a:fillRect/>
          </a:stretch>
        </p:blipFill>
        <p:spPr>
          <a:xfrm>
            <a:off x="0" y="6105378"/>
            <a:ext cx="3052689" cy="800091"/>
          </a:xfrm>
        </p:spPr>
      </p:pic>
      <p:sp>
        <p:nvSpPr>
          <p:cNvPr id="12" name="Content Placeholder 11">
            <a:extLst>
              <a:ext uri="{FF2B5EF4-FFF2-40B4-BE49-F238E27FC236}">
                <a16:creationId xmlns:a16="http://schemas.microsoft.com/office/drawing/2014/main" xmlns="" id="{36AB7D0A-72EE-4F52-8F34-78B9971AC983}"/>
              </a:ext>
            </a:extLst>
          </p:cNvPr>
          <p:cNvSpPr>
            <a:spLocks noGrp="1"/>
          </p:cNvSpPr>
          <p:nvPr>
            <p:ph sz="quarter" idx="4"/>
          </p:nvPr>
        </p:nvSpPr>
        <p:spPr>
          <a:xfrm>
            <a:off x="810000" y="1802295"/>
            <a:ext cx="10571998" cy="4859676"/>
          </a:xfrm>
        </p:spPr>
        <p:txBody>
          <a:bodyPr>
            <a:normAutofit/>
          </a:bodyPr>
          <a:lstStyle/>
          <a:p>
            <a:pPr algn="just">
              <a:buClr>
                <a:srgbClr val="13556E"/>
              </a:buClr>
            </a:pPr>
            <a:r>
              <a:rPr lang="en-IN" dirty="0">
                <a:solidFill>
                  <a:srgbClr val="13556E"/>
                </a:solidFill>
              </a:rPr>
              <a:t>Notification imposes certain additional restrictions on M2M SIMs when compared to traditional SIMs. These are:</a:t>
            </a:r>
          </a:p>
          <a:p>
            <a:pPr lvl="1" algn="just">
              <a:buFont typeface="Wingdings" panose="05000000000000000000" pitchFamily="2" charset="2"/>
              <a:buChar char="Ø"/>
            </a:pPr>
            <a:r>
              <a:rPr lang="en-IN" dirty="0">
                <a:solidFill>
                  <a:srgbClr val="29BFC9"/>
                </a:solidFill>
              </a:rPr>
              <a:t>Outgoing/ incoming calls can be to/from maximum 1 number* only.</a:t>
            </a:r>
          </a:p>
          <a:p>
            <a:pPr lvl="1" algn="just">
              <a:buFont typeface="Wingdings" panose="05000000000000000000" pitchFamily="2" charset="2"/>
              <a:buChar char="Ø"/>
            </a:pPr>
            <a:r>
              <a:rPr lang="en-IN" dirty="0">
                <a:solidFill>
                  <a:srgbClr val="29BFC9"/>
                </a:solidFill>
              </a:rPr>
              <a:t>Outgoing/ incoming SMS can be to/ from maximum 2 numbers* only.</a:t>
            </a:r>
          </a:p>
          <a:p>
            <a:pPr lvl="1" algn="just">
              <a:buFont typeface="Wingdings" panose="05000000000000000000" pitchFamily="2" charset="2"/>
              <a:buChar char="Ø"/>
            </a:pPr>
            <a:r>
              <a:rPr lang="en-IN" dirty="0">
                <a:solidFill>
                  <a:srgbClr val="29BFC9"/>
                </a:solidFill>
              </a:rPr>
              <a:t>Data Communication will be allowed on a maximum of 2 numbers with predefined IPs and fixed APNs.</a:t>
            </a:r>
            <a:endParaRPr lang="en-IN" dirty="0">
              <a:solidFill>
                <a:srgbClr val="13556E"/>
              </a:solidFill>
            </a:endParaRPr>
          </a:p>
          <a:p>
            <a:pPr algn="just">
              <a:buClr>
                <a:srgbClr val="13556E"/>
              </a:buClr>
            </a:pPr>
            <a:r>
              <a:rPr lang="en-IN" dirty="0">
                <a:solidFill>
                  <a:srgbClr val="13556E"/>
                </a:solidFill>
              </a:rPr>
              <a:t>These restrictions don’t apply to calls made to emergency numbers such as police, fire, ambulance, etc.</a:t>
            </a:r>
          </a:p>
          <a:p>
            <a:pPr marL="0" indent="0" algn="just">
              <a:buClr>
                <a:srgbClr val="13556E"/>
              </a:buClr>
              <a:buNone/>
            </a:pPr>
            <a:r>
              <a:rPr lang="en-IN" dirty="0">
                <a:solidFill>
                  <a:srgbClr val="13556E"/>
                </a:solidFill>
              </a:rPr>
              <a:t>*</a:t>
            </a:r>
            <a:r>
              <a:rPr lang="en-IN" i="1" dirty="0">
                <a:solidFill>
                  <a:srgbClr val="13556E"/>
                </a:solidFill>
              </a:rPr>
              <a:t>These numbers to be provided by the M2M Service Provider to Telecom Service Provider. Later, if there is a need to change these numbers, onus is M2M Service Provider to inform Telecom Service Provider of such change.</a:t>
            </a:r>
          </a:p>
        </p:txBody>
      </p:sp>
      <p:sp>
        <p:nvSpPr>
          <p:cNvPr id="7" name="Rectangle 6">
            <a:extLst>
              <a:ext uri="{FF2B5EF4-FFF2-40B4-BE49-F238E27FC236}">
                <a16:creationId xmlns:a16="http://schemas.microsoft.com/office/drawing/2014/main" xmlns="" id="{CBBF5CE4-6339-4825-868C-71DA7B4B872F}"/>
              </a:ext>
            </a:extLst>
          </p:cNvPr>
          <p:cNvSpPr/>
          <p:nvPr/>
        </p:nvSpPr>
        <p:spPr>
          <a:xfrm>
            <a:off x="5565913" y="1099930"/>
            <a:ext cx="675861" cy="504000"/>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Tree>
    <p:extLst>
      <p:ext uri="{BB962C8B-B14F-4D97-AF65-F5344CB8AC3E}">
        <p14:creationId xmlns:p14="http://schemas.microsoft.com/office/powerpoint/2010/main" val="1676417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8AB2A1-1D0D-45A0-ACF7-60C9EB98911D}"/>
              </a:ext>
            </a:extLst>
          </p:cNvPr>
          <p:cNvSpPr/>
          <p:nvPr/>
        </p:nvSpPr>
        <p:spPr>
          <a:xfrm>
            <a:off x="0" y="6105379"/>
            <a:ext cx="12192000" cy="752622"/>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itle 7">
            <a:extLst>
              <a:ext uri="{FF2B5EF4-FFF2-40B4-BE49-F238E27FC236}">
                <a16:creationId xmlns:a16="http://schemas.microsoft.com/office/drawing/2014/main" xmlns="" id="{074495F5-E097-445B-8102-48801A8CE08E}"/>
              </a:ext>
            </a:extLst>
          </p:cNvPr>
          <p:cNvSpPr>
            <a:spLocks noGrp="1"/>
          </p:cNvSpPr>
          <p:nvPr>
            <p:ph type="title"/>
          </p:nvPr>
        </p:nvSpPr>
        <p:spPr>
          <a:xfrm>
            <a:off x="810001" y="-80389"/>
            <a:ext cx="10571998" cy="887895"/>
          </a:xfrm>
        </p:spPr>
        <p:txBody>
          <a:bodyPr/>
          <a:lstStyle/>
          <a:p>
            <a:pPr algn="ctr"/>
            <a:r>
              <a:rPr lang="en-IN" dirty="0">
                <a:solidFill>
                  <a:srgbClr val="13556E"/>
                </a:solidFill>
                <a:latin typeface="Dubai" panose="020B0503030403030204" pitchFamily="34" charset="-78"/>
                <a:cs typeface="Dubai" panose="020B0503030403030204" pitchFamily="34" charset="-78"/>
              </a:rPr>
              <a:t>Verification and application of KYC Norms</a:t>
            </a:r>
          </a:p>
        </p:txBody>
      </p:sp>
      <p:pic>
        <p:nvPicPr>
          <p:cNvPr id="6" name="Content Placeholder 5">
            <a:extLst>
              <a:ext uri="{FF2B5EF4-FFF2-40B4-BE49-F238E27FC236}">
                <a16:creationId xmlns:a16="http://schemas.microsoft.com/office/drawing/2014/main" xmlns="" id="{9EB14312-B64B-4546-A489-01CB5025AFD8}"/>
              </a:ext>
            </a:extLst>
          </p:cNvPr>
          <p:cNvPicPr>
            <a:picLocks noGrp="1" noChangeAspect="1"/>
          </p:cNvPicPr>
          <p:nvPr>
            <p:ph sz="half" idx="2"/>
          </p:nvPr>
        </p:nvPicPr>
        <p:blipFill>
          <a:blip r:embed="rId3"/>
          <a:stretch>
            <a:fillRect/>
          </a:stretch>
        </p:blipFill>
        <p:spPr>
          <a:xfrm>
            <a:off x="0" y="6105378"/>
            <a:ext cx="3052689" cy="800091"/>
          </a:xfrm>
        </p:spPr>
      </p:pic>
      <p:sp>
        <p:nvSpPr>
          <p:cNvPr id="12" name="Content Placeholder 11">
            <a:extLst>
              <a:ext uri="{FF2B5EF4-FFF2-40B4-BE49-F238E27FC236}">
                <a16:creationId xmlns:a16="http://schemas.microsoft.com/office/drawing/2014/main" xmlns="" id="{36AB7D0A-72EE-4F52-8F34-78B9971AC983}"/>
              </a:ext>
            </a:extLst>
          </p:cNvPr>
          <p:cNvSpPr>
            <a:spLocks noGrp="1"/>
          </p:cNvSpPr>
          <p:nvPr>
            <p:ph sz="quarter" idx="4"/>
          </p:nvPr>
        </p:nvSpPr>
        <p:spPr>
          <a:xfrm>
            <a:off x="810001" y="2048830"/>
            <a:ext cx="10571998" cy="4240696"/>
          </a:xfrm>
        </p:spPr>
        <p:txBody>
          <a:bodyPr>
            <a:normAutofit/>
          </a:bodyPr>
          <a:lstStyle/>
          <a:p>
            <a:pPr algn="just">
              <a:buClr>
                <a:srgbClr val="13556E"/>
              </a:buClr>
            </a:pPr>
            <a:r>
              <a:rPr lang="en-IN" sz="2200" dirty="0">
                <a:solidFill>
                  <a:srgbClr val="13556E"/>
                </a:solidFill>
              </a:rPr>
              <a:t>Requirement of tele-verification prior to SIM activation, as applicable to normal SIMs, is not applicable to M2M SIMs.</a:t>
            </a:r>
          </a:p>
          <a:p>
            <a:pPr algn="just">
              <a:buClr>
                <a:srgbClr val="13556E"/>
              </a:buClr>
            </a:pPr>
            <a:r>
              <a:rPr lang="en-IN" sz="2200" dirty="0">
                <a:solidFill>
                  <a:srgbClr val="13556E"/>
                </a:solidFill>
              </a:rPr>
              <a:t>If customer is known prior to issuance of SIM Card, and SIM card can be placed into device by customer, such customer has the option of obtaining a standard mobile connection and using it for M2M communication.</a:t>
            </a:r>
          </a:p>
          <a:p>
            <a:pPr algn="just">
              <a:buClr>
                <a:srgbClr val="13556E"/>
              </a:buClr>
            </a:pPr>
            <a:r>
              <a:rPr lang="en-IN" sz="2200" dirty="0">
                <a:solidFill>
                  <a:srgbClr val="13556E"/>
                </a:solidFill>
              </a:rPr>
              <a:t>If regular SIM card is used in device by end user, KYC procedure for regular SIMs shall apply.</a:t>
            </a:r>
          </a:p>
        </p:txBody>
      </p:sp>
      <p:sp>
        <p:nvSpPr>
          <p:cNvPr id="7" name="Rectangle 6">
            <a:extLst>
              <a:ext uri="{FF2B5EF4-FFF2-40B4-BE49-F238E27FC236}">
                <a16:creationId xmlns:a16="http://schemas.microsoft.com/office/drawing/2014/main" xmlns="" id="{E6B3BB63-6499-41DB-BE1D-D1D3F7097E10}"/>
              </a:ext>
            </a:extLst>
          </p:cNvPr>
          <p:cNvSpPr/>
          <p:nvPr/>
        </p:nvSpPr>
        <p:spPr>
          <a:xfrm>
            <a:off x="5565913" y="999454"/>
            <a:ext cx="675861" cy="504000"/>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4</a:t>
            </a:r>
          </a:p>
        </p:txBody>
      </p:sp>
    </p:spTree>
    <p:extLst>
      <p:ext uri="{BB962C8B-B14F-4D97-AF65-F5344CB8AC3E}">
        <p14:creationId xmlns:p14="http://schemas.microsoft.com/office/powerpoint/2010/main" val="1688504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8AB2A1-1D0D-45A0-ACF7-60C9EB98911D}"/>
              </a:ext>
            </a:extLst>
          </p:cNvPr>
          <p:cNvSpPr/>
          <p:nvPr/>
        </p:nvSpPr>
        <p:spPr>
          <a:xfrm>
            <a:off x="0" y="6105379"/>
            <a:ext cx="12192000" cy="752622"/>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itle 7">
            <a:extLst>
              <a:ext uri="{FF2B5EF4-FFF2-40B4-BE49-F238E27FC236}">
                <a16:creationId xmlns:a16="http://schemas.microsoft.com/office/drawing/2014/main" xmlns="" id="{074495F5-E097-445B-8102-48801A8CE08E}"/>
              </a:ext>
            </a:extLst>
          </p:cNvPr>
          <p:cNvSpPr>
            <a:spLocks noGrp="1"/>
          </p:cNvSpPr>
          <p:nvPr>
            <p:ph type="title"/>
          </p:nvPr>
        </p:nvSpPr>
        <p:spPr>
          <a:xfrm>
            <a:off x="810001" y="918437"/>
            <a:ext cx="10571998" cy="172279"/>
          </a:xfrm>
        </p:spPr>
        <p:txBody>
          <a:bodyPr/>
          <a:lstStyle/>
          <a:p>
            <a:pPr algn="ctr"/>
            <a:r>
              <a:rPr lang="en-IN" dirty="0">
                <a:solidFill>
                  <a:srgbClr val="13556E"/>
                </a:solidFill>
                <a:latin typeface="Dubai" panose="020B0503030403030204" pitchFamily="34" charset="-78"/>
                <a:cs typeface="Dubai" panose="020B0503030403030204" pitchFamily="34" charset="-78"/>
              </a:rPr>
              <a:t>Existing Connections</a:t>
            </a:r>
          </a:p>
        </p:txBody>
      </p:sp>
      <p:pic>
        <p:nvPicPr>
          <p:cNvPr id="6" name="Content Placeholder 5">
            <a:extLst>
              <a:ext uri="{FF2B5EF4-FFF2-40B4-BE49-F238E27FC236}">
                <a16:creationId xmlns:a16="http://schemas.microsoft.com/office/drawing/2014/main" xmlns="" id="{9EB14312-B64B-4546-A489-01CB5025AFD8}"/>
              </a:ext>
            </a:extLst>
          </p:cNvPr>
          <p:cNvPicPr>
            <a:picLocks noGrp="1" noChangeAspect="1"/>
          </p:cNvPicPr>
          <p:nvPr>
            <p:ph sz="half" idx="2"/>
          </p:nvPr>
        </p:nvPicPr>
        <p:blipFill>
          <a:blip r:embed="rId3"/>
          <a:stretch>
            <a:fillRect/>
          </a:stretch>
        </p:blipFill>
        <p:spPr>
          <a:xfrm>
            <a:off x="0" y="6105378"/>
            <a:ext cx="3052689" cy="800091"/>
          </a:xfrm>
        </p:spPr>
      </p:pic>
      <p:sp>
        <p:nvSpPr>
          <p:cNvPr id="12" name="Content Placeholder 11">
            <a:extLst>
              <a:ext uri="{FF2B5EF4-FFF2-40B4-BE49-F238E27FC236}">
                <a16:creationId xmlns:a16="http://schemas.microsoft.com/office/drawing/2014/main" xmlns="" id="{36AB7D0A-72EE-4F52-8F34-78B9971AC983}"/>
              </a:ext>
            </a:extLst>
          </p:cNvPr>
          <p:cNvSpPr>
            <a:spLocks noGrp="1"/>
          </p:cNvSpPr>
          <p:nvPr>
            <p:ph sz="quarter" idx="4"/>
          </p:nvPr>
        </p:nvSpPr>
        <p:spPr>
          <a:xfrm>
            <a:off x="810001" y="1703324"/>
            <a:ext cx="10571998" cy="5605669"/>
          </a:xfrm>
        </p:spPr>
        <p:txBody>
          <a:bodyPr>
            <a:normAutofit/>
          </a:bodyPr>
          <a:lstStyle/>
          <a:p>
            <a:pPr algn="just"/>
            <a:endParaRPr lang="en-IN" sz="2000" dirty="0">
              <a:solidFill>
                <a:srgbClr val="13556E"/>
              </a:solidFill>
            </a:endParaRPr>
          </a:p>
          <a:p>
            <a:pPr algn="just">
              <a:buClr>
                <a:srgbClr val="13556E"/>
              </a:buClr>
            </a:pPr>
            <a:r>
              <a:rPr lang="en-IN" sz="2200" dirty="0">
                <a:solidFill>
                  <a:srgbClr val="13556E"/>
                </a:solidFill>
              </a:rPr>
              <a:t>Moratorium of 6 months provided to make existing M2M connections compliant with conditions in the Notification.</a:t>
            </a:r>
          </a:p>
          <a:p>
            <a:pPr algn="just">
              <a:buClr>
                <a:srgbClr val="13556E"/>
              </a:buClr>
            </a:pPr>
            <a:r>
              <a:rPr lang="en-IN" sz="2200" dirty="0">
                <a:solidFill>
                  <a:srgbClr val="13556E"/>
                </a:solidFill>
              </a:rPr>
              <a:t>Telecom Service Providers required to submit a certificate of compliance in this respect to licensed service area (LSA) units of DoT.</a:t>
            </a:r>
          </a:p>
          <a:p>
            <a:pPr algn="just">
              <a:buClr>
                <a:srgbClr val="13556E"/>
              </a:buClr>
            </a:pPr>
            <a:r>
              <a:rPr lang="en-IN" sz="2200" dirty="0">
                <a:solidFill>
                  <a:srgbClr val="13556E"/>
                </a:solidFill>
              </a:rPr>
              <a:t>If a M2M Service Provider has not complied with conditions in the Notification within 6 months, then all connections issued to it for M2M services shall be disconnected.</a:t>
            </a:r>
          </a:p>
          <a:p>
            <a:pPr algn="just"/>
            <a:endParaRPr lang="en-IN" sz="2000" dirty="0">
              <a:solidFill>
                <a:srgbClr val="29BFC9"/>
              </a:solidFill>
            </a:endParaRPr>
          </a:p>
          <a:p>
            <a:pPr algn="just"/>
            <a:endParaRPr lang="en-IN" sz="2000" dirty="0">
              <a:solidFill>
                <a:srgbClr val="29BFC9"/>
              </a:solidFill>
            </a:endParaRPr>
          </a:p>
        </p:txBody>
      </p:sp>
      <p:sp>
        <p:nvSpPr>
          <p:cNvPr id="7" name="Rectangle 6">
            <a:extLst>
              <a:ext uri="{FF2B5EF4-FFF2-40B4-BE49-F238E27FC236}">
                <a16:creationId xmlns:a16="http://schemas.microsoft.com/office/drawing/2014/main" xmlns="" id="{ED8E2202-6211-42B9-A51F-62036EE7CEE7}"/>
              </a:ext>
            </a:extLst>
          </p:cNvPr>
          <p:cNvSpPr/>
          <p:nvPr/>
        </p:nvSpPr>
        <p:spPr>
          <a:xfrm>
            <a:off x="5565912" y="1451324"/>
            <a:ext cx="675861" cy="504000"/>
          </a:xfrm>
          <a:prstGeom prst="rect">
            <a:avLst/>
          </a:prstGeom>
          <a:solidFill>
            <a:srgbClr val="1355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Tree>
    <p:extLst>
      <p:ext uri="{BB962C8B-B14F-4D97-AF65-F5344CB8AC3E}">
        <p14:creationId xmlns:p14="http://schemas.microsoft.com/office/powerpoint/2010/main" val="4224598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1054</TotalTime>
  <Words>1193</Words>
  <Application>Microsoft Office PowerPoint</Application>
  <PresentationFormat>Custom</PresentationFormat>
  <Paragraphs>94</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Quotable</vt:lpstr>
      <vt:lpstr>DoT Notification on Machine to Machine (M2M) Communication &amp; Internet of Things   </vt:lpstr>
      <vt:lpstr>What is Machine to Machine (M2M) communication?</vt:lpstr>
      <vt:lpstr>Need for Guidelines</vt:lpstr>
      <vt:lpstr>Issues addressed by Notification</vt:lpstr>
      <vt:lpstr>Ownership of M2M SIMs</vt:lpstr>
      <vt:lpstr>Sale and Transfer of M2M SIMs</vt:lpstr>
      <vt:lpstr>Restrictions on M2M SIMs</vt:lpstr>
      <vt:lpstr>Verification and application of KYC Norms</vt:lpstr>
      <vt:lpstr>Existing Connections</vt:lpstr>
      <vt:lpstr>Limits on number of SIMs</vt:lpstr>
      <vt:lpstr>Embedded SIMs</vt:lpstr>
      <vt:lpstr>Our comments</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changes proposed to  IBC by  Injeti Srinivas Committee</dc:title>
  <dc:creator>GLA</dc:creator>
  <cp:lastModifiedBy>GLA</cp:lastModifiedBy>
  <cp:revision>89</cp:revision>
  <dcterms:created xsi:type="dcterms:W3CDTF">2018-04-21T04:29:57Z</dcterms:created>
  <dcterms:modified xsi:type="dcterms:W3CDTF">2018-06-27T09:29:44Z</dcterms:modified>
</cp:coreProperties>
</file>